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1150"/>
            <a:ext cx="9498013" cy="716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85293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На летнюю оздоровительную компанию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детей 2018 года из областного бюджета были выделены денежные средства в размере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3548 тыс.руб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29" b="12890"/>
          <a:stretch>
            <a:fillRect/>
          </a:stretch>
        </p:blipFill>
        <p:spPr>
          <a:xfrm>
            <a:off x="755576" y="332656"/>
            <a:ext cx="3162832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212976"/>
            <a:ext cx="1944216" cy="1309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55" b="7395"/>
          <a:stretch>
            <a:fillRect/>
          </a:stretch>
        </p:blipFill>
        <p:spPr>
          <a:xfrm>
            <a:off x="2915816" y="620688"/>
            <a:ext cx="2658611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44" b="15162"/>
          <a:stretch>
            <a:fillRect/>
          </a:stretch>
        </p:blipFill>
        <p:spPr>
          <a:xfrm>
            <a:off x="4788024" y="980728"/>
            <a:ext cx="2967183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98" b="16418"/>
          <a:stretch>
            <a:fillRect/>
          </a:stretch>
        </p:blipFill>
        <p:spPr>
          <a:xfrm>
            <a:off x="7380312" y="4509120"/>
            <a:ext cx="1632342" cy="936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77"/>
          <a:stretch>
            <a:fillRect/>
          </a:stretch>
        </p:blipFill>
        <p:spPr>
          <a:xfrm>
            <a:off x="6396876" y="1974414"/>
            <a:ext cx="2423596" cy="1454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683568" y="414908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</a:t>
            </a:r>
            <a:r>
              <a:rPr lang="ru-RU" b="1" dirty="0" smtClean="0">
                <a:latin typeface="Georgia" pitchFamily="18" charset="0"/>
              </a:rPr>
              <a:t> 1 смену </a:t>
            </a:r>
            <a:r>
              <a:rPr lang="ru-RU" dirty="0" smtClean="0">
                <a:latin typeface="Georgia" pitchFamily="18" charset="0"/>
              </a:rPr>
              <a:t>в образовательных учреждениях района было организовано </a:t>
            </a:r>
            <a:r>
              <a:rPr lang="ru-RU" b="1" dirty="0" smtClean="0">
                <a:latin typeface="Georgia" pitchFamily="18" charset="0"/>
              </a:rPr>
              <a:t>20 лагерей </a:t>
            </a:r>
            <a:r>
              <a:rPr lang="ru-RU" dirty="0" smtClean="0">
                <a:latin typeface="Georgia" pitchFamily="18" charset="0"/>
              </a:rPr>
              <a:t>с дневным пребыванием, в них обеспечены летним отдыхом и занятостью </a:t>
            </a:r>
            <a:r>
              <a:rPr lang="ru-RU" b="1" dirty="0" smtClean="0">
                <a:latin typeface="Georgia" pitchFamily="18" charset="0"/>
              </a:rPr>
              <a:t>1294</a:t>
            </a:r>
            <a:r>
              <a:rPr lang="ru-RU" dirty="0" smtClean="0">
                <a:latin typeface="Georgia" pitchFamily="18" charset="0"/>
              </a:rPr>
              <a:t> ребенка;</a:t>
            </a: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во </a:t>
            </a:r>
            <a:r>
              <a:rPr lang="ru-RU" b="1" dirty="0" smtClean="0">
                <a:latin typeface="Georgia" pitchFamily="18" charset="0"/>
              </a:rPr>
              <a:t>2 смену </a:t>
            </a:r>
            <a:r>
              <a:rPr lang="ru-RU" dirty="0" smtClean="0">
                <a:latin typeface="Georgia" pitchFamily="18" charset="0"/>
              </a:rPr>
              <a:t>организовано </a:t>
            </a:r>
            <a:r>
              <a:rPr lang="ru-RU" b="1" dirty="0" smtClean="0">
                <a:latin typeface="Georgia" pitchFamily="18" charset="0"/>
              </a:rPr>
              <a:t>2</a:t>
            </a:r>
            <a:r>
              <a:rPr lang="ru-RU" dirty="0" smtClean="0">
                <a:latin typeface="Georgia" pitchFamily="18" charset="0"/>
              </a:rPr>
              <a:t> пришкольных лагеря в которых отдыхали </a:t>
            </a:r>
            <a:r>
              <a:rPr lang="ru-RU" b="1" dirty="0" smtClean="0">
                <a:latin typeface="Georgia" pitchFamily="18" charset="0"/>
              </a:rPr>
              <a:t>328</a:t>
            </a:r>
            <a:r>
              <a:rPr lang="ru-RU" dirty="0" smtClean="0">
                <a:latin typeface="Georgia" pitchFamily="18" charset="0"/>
              </a:rPr>
              <a:t> детей.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pic>
        <p:nvPicPr>
          <p:cNvPr id="5122" name="Picture 2" descr="Z:\Фото\ФОТО на район\DSC02995 (2).JPG"/>
          <p:cNvPicPr>
            <a:picLocks noChangeAspect="1" noChangeArrowheads="1"/>
          </p:cNvPicPr>
          <p:nvPr/>
        </p:nvPicPr>
        <p:blipFill>
          <a:blip r:embed="rId3" cstate="print"/>
          <a:srcRect l="11807" t="29159"/>
          <a:stretch>
            <a:fillRect/>
          </a:stretch>
        </p:blipFill>
        <p:spPr bwMode="auto">
          <a:xfrm>
            <a:off x="1547664" y="2348880"/>
            <a:ext cx="3155265" cy="190083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Z:\Фото\image0112.jpg"/>
          <p:cNvPicPr>
            <a:picLocks noChangeAspect="1" noChangeArrowheads="1"/>
          </p:cNvPicPr>
          <p:nvPr/>
        </p:nvPicPr>
        <p:blipFill>
          <a:blip r:embed="rId4" cstate="print"/>
          <a:srcRect t="10911" r="3048"/>
          <a:stretch>
            <a:fillRect/>
          </a:stretch>
        </p:blipFill>
        <p:spPr bwMode="auto">
          <a:xfrm>
            <a:off x="4860032" y="332656"/>
            <a:ext cx="3175012" cy="194421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Z:\Фото\IMG_3917.jpg"/>
          <p:cNvPicPr>
            <a:picLocks noChangeAspect="1" noChangeArrowheads="1"/>
          </p:cNvPicPr>
          <p:nvPr/>
        </p:nvPicPr>
        <p:blipFill>
          <a:blip r:embed="rId5" cstate="print"/>
          <a:srcRect r="421" b="14641"/>
          <a:stretch>
            <a:fillRect/>
          </a:stretch>
        </p:blipFill>
        <p:spPr bwMode="auto">
          <a:xfrm>
            <a:off x="1691680" y="332656"/>
            <a:ext cx="3024336" cy="1944216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Z:\Фото с Ярмарки\DSC01175.JPG"/>
          <p:cNvPicPr>
            <a:picLocks noChangeAspect="1" noChangeArrowheads="1"/>
          </p:cNvPicPr>
          <p:nvPr/>
        </p:nvPicPr>
        <p:blipFill>
          <a:blip r:embed="rId6" cstate="print"/>
          <a:srcRect t="28028" r="16945" b="3427"/>
          <a:stretch>
            <a:fillRect/>
          </a:stretch>
        </p:blipFill>
        <p:spPr bwMode="auto">
          <a:xfrm>
            <a:off x="4860033" y="2348880"/>
            <a:ext cx="3024336" cy="1872208"/>
          </a:xfrm>
          <a:prstGeom prst="round2DiagRect">
            <a:avLst>
              <a:gd name="adj1" fmla="val 0"/>
              <a:gd name="adj2" fmla="val 434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4581128"/>
            <a:ext cx="763284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Georgia" pitchFamily="18" charset="0"/>
              </a:rPr>
              <a:t>Педагоги работающие в образовательных учреждениях района постоянно повышают свою квалификацию. Так в 2018 году:</a:t>
            </a:r>
          </a:p>
          <a:p>
            <a:pPr algn="ctr">
              <a:buFontTx/>
              <a:buChar char="-"/>
            </a:pPr>
            <a:r>
              <a:rPr lang="ru-RU" sz="1700" dirty="0" smtClean="0">
                <a:latin typeface="Georgia" pitchFamily="18" charset="0"/>
              </a:rPr>
              <a:t>курсы повышения квалификации прошли </a:t>
            </a:r>
            <a:r>
              <a:rPr lang="ru-RU" sz="1700" b="1" dirty="0" smtClean="0">
                <a:latin typeface="Georgia" pitchFamily="18" charset="0"/>
              </a:rPr>
              <a:t>139</a:t>
            </a:r>
            <a:r>
              <a:rPr lang="ru-RU" sz="1700" dirty="0" smtClean="0">
                <a:latin typeface="Georgia" pitchFamily="18" charset="0"/>
              </a:rPr>
              <a:t> педагога школы и  </a:t>
            </a:r>
          </a:p>
          <a:p>
            <a:pPr algn="ctr"/>
            <a:r>
              <a:rPr lang="ru-RU" sz="1700" b="1" dirty="0" smtClean="0">
                <a:latin typeface="Georgia" pitchFamily="18" charset="0"/>
              </a:rPr>
              <a:t>17</a:t>
            </a:r>
            <a:r>
              <a:rPr lang="ru-RU" sz="1700" dirty="0" smtClean="0">
                <a:latin typeface="Georgia" pitchFamily="18" charset="0"/>
              </a:rPr>
              <a:t> педагогов дошкольного образования;</a:t>
            </a:r>
          </a:p>
          <a:p>
            <a:r>
              <a:rPr lang="ru-RU" sz="1700" dirty="0" smtClean="0">
                <a:latin typeface="Georgia" pitchFamily="18" charset="0"/>
              </a:rPr>
              <a:t>       - приняли участие в работе областных семинаров – </a:t>
            </a:r>
            <a:r>
              <a:rPr lang="ru-RU" sz="1700" b="1" dirty="0" smtClean="0">
                <a:latin typeface="Georgia" pitchFamily="18" charset="0"/>
              </a:rPr>
              <a:t>81</a:t>
            </a:r>
            <a:r>
              <a:rPr lang="ru-RU" sz="1700" dirty="0" smtClean="0">
                <a:latin typeface="Georgia" pitchFamily="18" charset="0"/>
              </a:rPr>
              <a:t> педагог;</a:t>
            </a:r>
          </a:p>
          <a:p>
            <a:r>
              <a:rPr lang="ru-RU" sz="1700" dirty="0" smtClean="0">
                <a:latin typeface="Georgia" pitchFamily="18" charset="0"/>
              </a:rPr>
              <a:t>       - прошли аттестацию – </a:t>
            </a:r>
            <a:r>
              <a:rPr lang="ru-RU" sz="1700" b="1" dirty="0" smtClean="0">
                <a:latin typeface="Georgia" pitchFamily="18" charset="0"/>
              </a:rPr>
              <a:t>52</a:t>
            </a:r>
            <a:r>
              <a:rPr lang="ru-RU" sz="1700" dirty="0" smtClean="0">
                <a:latin typeface="Georgia" pitchFamily="18" charset="0"/>
              </a:rPr>
              <a:t> педагогических работника,</a:t>
            </a:r>
          </a:p>
          <a:p>
            <a:r>
              <a:rPr lang="ru-RU" sz="1700" dirty="0" smtClean="0">
                <a:latin typeface="Georgia" pitchFamily="18" charset="0"/>
              </a:rPr>
              <a:t>            из них на  </a:t>
            </a:r>
            <a:r>
              <a:rPr lang="ru-RU" sz="1700" b="1" dirty="0" smtClean="0">
                <a:latin typeface="Georgia" pitchFamily="18" charset="0"/>
              </a:rPr>
              <a:t>высшую</a:t>
            </a:r>
            <a:r>
              <a:rPr lang="ru-RU" sz="1700" dirty="0" smtClean="0">
                <a:latin typeface="Georgia" pitchFamily="18" charset="0"/>
              </a:rPr>
              <a:t> категорию – </a:t>
            </a:r>
            <a:r>
              <a:rPr lang="ru-RU" sz="1700" b="1" dirty="0" smtClean="0">
                <a:latin typeface="Georgia" pitchFamily="18" charset="0"/>
              </a:rPr>
              <a:t>14</a:t>
            </a:r>
            <a:r>
              <a:rPr lang="ru-RU" sz="1700" dirty="0" smtClean="0">
                <a:latin typeface="Georgia" pitchFamily="18" charset="0"/>
              </a:rPr>
              <a:t>, на </a:t>
            </a:r>
            <a:r>
              <a:rPr lang="ru-RU" sz="1700" b="1" dirty="0" smtClean="0">
                <a:latin typeface="Georgia" pitchFamily="18" charset="0"/>
              </a:rPr>
              <a:t>первую</a:t>
            </a:r>
            <a:r>
              <a:rPr lang="ru-RU" sz="1700" dirty="0" smtClean="0">
                <a:latin typeface="Georgia" pitchFamily="18" charset="0"/>
              </a:rPr>
              <a:t> – </a:t>
            </a:r>
            <a:r>
              <a:rPr lang="ru-RU" sz="1700" b="1" dirty="0" smtClean="0">
                <a:latin typeface="Georgia" pitchFamily="18" charset="0"/>
              </a:rPr>
              <a:t>38</a:t>
            </a:r>
            <a:r>
              <a:rPr lang="ru-RU" sz="1700" dirty="0" smtClean="0">
                <a:latin typeface="Georgia" pitchFamily="18" charset="0"/>
              </a:rPr>
              <a:t> человек.</a:t>
            </a:r>
            <a:endParaRPr lang="ru-RU" sz="1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РАЗНОЕ\Для видеоролика\Система образования 2018 год Итоги\Фото\0x900_6ba5ad7691e98c29079413d16afd2bd0.jpg"/>
          <p:cNvPicPr>
            <a:picLocks noChangeAspect="1" noChangeArrowheads="1"/>
          </p:cNvPicPr>
          <p:nvPr/>
        </p:nvPicPr>
        <p:blipFill>
          <a:blip r:embed="rId3" cstate="print"/>
          <a:srcRect t="24287" b="33764"/>
          <a:stretch>
            <a:fillRect/>
          </a:stretch>
        </p:blipFill>
        <p:spPr bwMode="auto">
          <a:xfrm>
            <a:off x="2123728" y="260648"/>
            <a:ext cx="5184576" cy="12380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162880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 декабре 2018 года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открытие удаленного электронного читального зала </a:t>
            </a:r>
            <a:r>
              <a:rPr lang="ru-RU" b="1" dirty="0" smtClean="0">
                <a:latin typeface="Georgia" pitchFamily="18" charset="0"/>
              </a:rPr>
              <a:t>Президентской библиотеки им.Б.Ельцина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 err="1" smtClean="0">
                <a:latin typeface="Georgia" pitchFamily="18" charset="0"/>
              </a:rPr>
              <a:t>Вагайской</a:t>
            </a:r>
            <a:r>
              <a:rPr lang="ru-RU" dirty="0" smtClean="0">
                <a:latin typeface="Georgia" pitchFamily="18" charset="0"/>
              </a:rPr>
              <a:t> средней школе.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96952"/>
            <a:ext cx="17281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Доступ ко всему электронному собранию Президентской библиотеки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996952"/>
            <a:ext cx="26642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Позволяет реализовать широкие возможности просмотра документов различного типа с максимальным разрешением.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996952"/>
            <a:ext cx="237626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Специалисты удаленного электронного читального зала по предварительному заказу проводят мероприятия просветительского и образовательного характера . 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027" name="Picture 3" descr="C:\Users\User\Desktop\РАЗНОЕ\Для видеоролика\Система образования 2018 год Итоги\Фото\bxw5QWzvCcc.jpg"/>
          <p:cNvPicPr>
            <a:picLocks noChangeAspect="1" noChangeArrowheads="1"/>
          </p:cNvPicPr>
          <p:nvPr/>
        </p:nvPicPr>
        <p:blipFill>
          <a:blip r:embed="rId4" cstate="print"/>
          <a:srcRect l="36868" b="29269"/>
          <a:stretch>
            <a:fillRect/>
          </a:stretch>
        </p:blipFill>
        <p:spPr bwMode="auto">
          <a:xfrm>
            <a:off x="899592" y="4725144"/>
            <a:ext cx="1999204" cy="1493970"/>
          </a:xfrm>
          <a:prstGeom prst="rect">
            <a:avLst/>
          </a:prstGeom>
          <a:noFill/>
        </p:spPr>
      </p:pic>
      <p:pic>
        <p:nvPicPr>
          <p:cNvPr id="1028" name="Picture 4" descr="C:\Users\User\Desktop\РАЗНОЕ\Для видеоролика\Система образования 2018 год Итоги\Фото\IMG_0034.JPG"/>
          <p:cNvPicPr>
            <a:picLocks noChangeAspect="1" noChangeArrowheads="1"/>
          </p:cNvPicPr>
          <p:nvPr/>
        </p:nvPicPr>
        <p:blipFill>
          <a:blip r:embed="rId5" cstate="print"/>
          <a:srcRect t="10000" r="6667" b="16667"/>
          <a:stretch>
            <a:fillRect/>
          </a:stretch>
        </p:blipFill>
        <p:spPr bwMode="auto">
          <a:xfrm>
            <a:off x="3131840" y="4725144"/>
            <a:ext cx="288686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На 2019 год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намечены новые цели и задачи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по улучшению условий </a:t>
            </a:r>
            <a:r>
              <a:rPr lang="ru-RU" sz="2000" dirty="0" smtClean="0">
                <a:latin typeface="Georgia" pitchFamily="18" charset="0"/>
              </a:rPr>
              <a:t>:</a:t>
            </a: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1. Капитальный ремонт </a:t>
            </a:r>
            <a:r>
              <a:rPr lang="ru-RU" sz="2000" dirty="0" err="1" smtClean="0">
                <a:latin typeface="Georgia" pitchFamily="18" charset="0"/>
              </a:rPr>
              <a:t>Шестовской</a:t>
            </a:r>
            <a:r>
              <a:rPr lang="ru-RU" sz="2000" dirty="0" smtClean="0">
                <a:latin typeface="Georgia" pitchFamily="18" charset="0"/>
              </a:rPr>
              <a:t> средней школы;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2. Ремонт 3 кабинетов и </a:t>
            </a:r>
            <a:r>
              <a:rPr lang="ru-RU" sz="2000" dirty="0" err="1" smtClean="0">
                <a:latin typeface="Georgia" pitchFamily="18" charset="0"/>
              </a:rPr>
              <a:t>сан.узлов</a:t>
            </a:r>
            <a:r>
              <a:rPr lang="ru-RU" sz="2000" dirty="0" smtClean="0">
                <a:latin typeface="Georgia" pitchFamily="18" charset="0"/>
              </a:rPr>
              <a:t> в Зареченской школе;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3. Строительство модульной школы/дет.сада в п.Курья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4.Строительство </a:t>
            </a:r>
            <a:r>
              <a:rPr lang="ru-RU" sz="2000" dirty="0" err="1" smtClean="0">
                <a:latin typeface="Georgia" pitchFamily="18" charset="0"/>
              </a:rPr>
              <a:t>Касьяновской</a:t>
            </a:r>
            <a:r>
              <a:rPr lang="ru-RU" sz="2000" dirty="0" smtClean="0">
                <a:latin typeface="Georgia" pitchFamily="18" charset="0"/>
              </a:rPr>
              <a:t> начальной школы.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573016"/>
            <a:ext cx="839685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Сеть образовательных учреждений в </a:t>
            </a:r>
            <a:r>
              <a:rPr lang="ru-RU" sz="2000" b="1" dirty="0" smtClean="0">
                <a:latin typeface="Georgia" pitchFamily="18" charset="0"/>
              </a:rPr>
              <a:t>2018 </a:t>
            </a:r>
            <a:r>
              <a:rPr lang="ru-RU" sz="2000" dirty="0" smtClean="0">
                <a:latin typeface="Georgia" pitchFamily="18" charset="0"/>
              </a:rPr>
              <a:t>году включала </a:t>
            </a:r>
            <a:r>
              <a:rPr lang="ru-RU" sz="2000" b="1" dirty="0" smtClean="0">
                <a:latin typeface="Georgia" pitchFamily="18" charset="0"/>
              </a:rPr>
              <a:t>31</a:t>
            </a:r>
            <a:r>
              <a:rPr lang="ru-RU" sz="2000" dirty="0" smtClean="0">
                <a:latin typeface="Georgia" pitchFamily="18" charset="0"/>
              </a:rPr>
              <a:t> школу:</a:t>
            </a:r>
          </a:p>
          <a:p>
            <a:r>
              <a:rPr lang="ru-RU" sz="2000" dirty="0" smtClean="0">
                <a:latin typeface="Georgia" pitchFamily="18" charset="0"/>
              </a:rPr>
              <a:t> из них - </a:t>
            </a:r>
            <a:r>
              <a:rPr lang="ru-RU" sz="2000" b="1" dirty="0" smtClean="0">
                <a:latin typeface="Georgia" pitchFamily="18" charset="0"/>
              </a:rPr>
              <a:t>9</a:t>
            </a:r>
            <a:r>
              <a:rPr lang="ru-RU" sz="2000" dirty="0" smtClean="0">
                <a:latin typeface="Georgia" pitchFamily="18" charset="0"/>
              </a:rPr>
              <a:t> начальных,</a:t>
            </a:r>
          </a:p>
          <a:p>
            <a:r>
              <a:rPr lang="ru-RU" sz="2000" dirty="0" smtClean="0">
                <a:latin typeface="Georgia" pitchFamily="18" charset="0"/>
              </a:rPr>
              <a:t>                 </a:t>
            </a:r>
            <a:r>
              <a:rPr lang="ru-RU" sz="2000" b="1" dirty="0" smtClean="0">
                <a:latin typeface="Georgia" pitchFamily="18" charset="0"/>
              </a:rPr>
              <a:t>3</a:t>
            </a:r>
            <a:r>
              <a:rPr lang="ru-RU" sz="2000" dirty="0" smtClean="0">
                <a:latin typeface="Georgia" pitchFamily="18" charset="0"/>
              </a:rPr>
              <a:t> основных,</a:t>
            </a:r>
          </a:p>
          <a:p>
            <a:r>
              <a:rPr lang="ru-RU" sz="2000" dirty="0" smtClean="0">
                <a:latin typeface="Georgia" pitchFamily="18" charset="0"/>
              </a:rPr>
              <a:t>                 </a:t>
            </a:r>
            <a:r>
              <a:rPr lang="ru-RU" sz="2000" b="1" dirty="0" smtClean="0">
                <a:latin typeface="Georgia" pitchFamily="18" charset="0"/>
              </a:rPr>
              <a:t>18</a:t>
            </a:r>
            <a:r>
              <a:rPr lang="ru-RU" sz="2000" dirty="0" smtClean="0">
                <a:latin typeface="Georgia" pitchFamily="18" charset="0"/>
              </a:rPr>
              <a:t> средних,</a:t>
            </a:r>
          </a:p>
          <a:p>
            <a:r>
              <a:rPr lang="ru-RU" sz="2000" dirty="0" smtClean="0">
                <a:latin typeface="Georgia" pitchFamily="18" charset="0"/>
              </a:rPr>
              <a:t>                 </a:t>
            </a:r>
            <a:r>
              <a:rPr lang="ru-RU" sz="2000" b="1" dirty="0" smtClean="0">
                <a:latin typeface="Georgia" pitchFamily="18" charset="0"/>
              </a:rPr>
              <a:t>1</a:t>
            </a:r>
            <a:r>
              <a:rPr lang="ru-RU" sz="2000" dirty="0" smtClean="0">
                <a:latin typeface="Georgia" pitchFamily="18" charset="0"/>
              </a:rPr>
              <a:t> коррекционная школа-интернат. 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Общее количество обучающихся – </a:t>
            </a:r>
            <a:r>
              <a:rPr lang="ru-RU" sz="2000" b="1" dirty="0" smtClean="0">
                <a:latin typeface="Georgia" pitchFamily="18" charset="0"/>
              </a:rPr>
              <a:t>3094</a:t>
            </a:r>
          </a:p>
          <a:p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1027" name="Picture 3" descr="D:\Образование\к кккк\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2656"/>
            <a:ext cx="1728193" cy="1296145"/>
          </a:xfrm>
          <a:prstGeom prst="rect">
            <a:avLst/>
          </a:prstGeom>
          <a:noFill/>
        </p:spPr>
      </p:pic>
      <p:pic>
        <p:nvPicPr>
          <p:cNvPr id="1028" name="Picture 4" descr="D:\Образование\к кккк\СОШ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6"/>
            <a:ext cx="2785155" cy="1440160"/>
          </a:xfrm>
          <a:prstGeom prst="rect">
            <a:avLst/>
          </a:prstGeom>
          <a:noFill/>
        </p:spPr>
      </p:pic>
      <p:pic>
        <p:nvPicPr>
          <p:cNvPr id="1029" name="Picture 5" descr="D:\Образование\к кккк\Изображение Н.В. 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4664"/>
            <a:ext cx="1752194" cy="1314146"/>
          </a:xfrm>
          <a:prstGeom prst="rect">
            <a:avLst/>
          </a:prstGeom>
          <a:noFill/>
        </p:spPr>
      </p:pic>
      <p:pic>
        <p:nvPicPr>
          <p:cNvPr id="1031" name="Picture 7" descr="C:\Users\User\Desktop\РАЗНОЕ\Для видеоролика\2018-01-22 11-50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32656"/>
            <a:ext cx="1728192" cy="1296291"/>
          </a:xfrm>
          <a:prstGeom prst="rect">
            <a:avLst/>
          </a:prstGeom>
          <a:noFill/>
        </p:spPr>
      </p:pic>
      <p:pic>
        <p:nvPicPr>
          <p:cNvPr id="1032" name="Picture 8" descr="C:\Users\User\Desktop\крыша Совхозная д.10\IMG_20190116_0934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772816"/>
            <a:ext cx="2016224" cy="1494919"/>
          </a:xfrm>
          <a:prstGeom prst="rect">
            <a:avLst/>
          </a:prstGeom>
          <a:noFill/>
        </p:spPr>
      </p:pic>
      <p:pic>
        <p:nvPicPr>
          <p:cNvPr id="1026" name="Picture 2" descr="D:\Образование\к кккк\img3843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980728"/>
            <a:ext cx="213203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967335"/>
            <a:ext cx="74888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Сеть учреждений оказывающих услуги дошкольного образования включает </a:t>
            </a:r>
            <a:r>
              <a:rPr lang="ru-RU" sz="2800" b="1" dirty="0" smtClean="0">
                <a:latin typeface="Georgia" pitchFamily="18" charset="0"/>
              </a:rPr>
              <a:t>30</a:t>
            </a:r>
            <a:r>
              <a:rPr lang="ru-RU" sz="2000" dirty="0" smtClean="0">
                <a:latin typeface="Georgia" pitchFamily="18" charset="0"/>
              </a:rPr>
              <a:t> учреждений.</a:t>
            </a:r>
          </a:p>
          <a:p>
            <a:pPr algn="ctr"/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Во всех образовательных учреждениях открыты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консультационно-методические пункты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для родителей</a:t>
            </a:r>
          </a:p>
          <a:p>
            <a:r>
              <a:rPr lang="ru-RU" dirty="0" smtClean="0">
                <a:latin typeface="Georgia" pitchFamily="18" charset="0"/>
              </a:rPr>
              <a:t>Охват детей:</a:t>
            </a:r>
          </a:p>
          <a:p>
            <a:r>
              <a:rPr lang="ru-RU" dirty="0" smtClean="0">
                <a:latin typeface="Georgia" pitchFamily="18" charset="0"/>
              </a:rPr>
              <a:t>                        с 1 года до 7 лет – </a:t>
            </a:r>
            <a:r>
              <a:rPr lang="ru-RU" b="1" dirty="0" smtClean="0">
                <a:latin typeface="Georgia" pitchFamily="18" charset="0"/>
              </a:rPr>
              <a:t>79%</a:t>
            </a:r>
          </a:p>
          <a:p>
            <a:r>
              <a:rPr lang="ru-RU" dirty="0" smtClean="0">
                <a:latin typeface="Georgia" pitchFamily="18" charset="0"/>
              </a:rPr>
              <a:t>                        с 3 лет до 7 лет – </a:t>
            </a:r>
            <a:r>
              <a:rPr lang="ru-RU" b="1" dirty="0" smtClean="0">
                <a:latin typeface="Georgia" pitchFamily="18" charset="0"/>
              </a:rPr>
              <a:t>100%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pic>
        <p:nvPicPr>
          <p:cNvPr id="2050" name="Picture 2" descr="D:\Образование\к кккк\ZC5FMwT61b-800x600.jpg"/>
          <p:cNvPicPr>
            <a:picLocks noChangeAspect="1" noChangeArrowheads="1"/>
          </p:cNvPicPr>
          <p:nvPr/>
        </p:nvPicPr>
        <p:blipFill>
          <a:blip r:embed="rId3" cstate="print"/>
          <a:srcRect l="16555" t="13569" b="18688"/>
          <a:stretch>
            <a:fillRect/>
          </a:stretch>
        </p:blipFill>
        <p:spPr bwMode="auto">
          <a:xfrm>
            <a:off x="827584" y="260648"/>
            <a:ext cx="2570391" cy="1449358"/>
          </a:xfrm>
          <a:prstGeom prst="rect">
            <a:avLst/>
          </a:prstGeom>
          <a:noFill/>
        </p:spPr>
      </p:pic>
      <p:pic>
        <p:nvPicPr>
          <p:cNvPr id="2052" name="Picture 4" descr="C:\Users\User\Desktop\РАЗНОЕ\Для видеоролика\DSC02794.JPG"/>
          <p:cNvPicPr>
            <a:picLocks noChangeAspect="1" noChangeArrowheads="1"/>
          </p:cNvPicPr>
          <p:nvPr/>
        </p:nvPicPr>
        <p:blipFill>
          <a:blip r:embed="rId4" cstate="print"/>
          <a:srcRect b="16000"/>
          <a:stretch>
            <a:fillRect/>
          </a:stretch>
        </p:blipFill>
        <p:spPr bwMode="auto">
          <a:xfrm>
            <a:off x="6804248" y="1340768"/>
            <a:ext cx="2111918" cy="1330684"/>
          </a:xfrm>
          <a:prstGeom prst="rect">
            <a:avLst/>
          </a:prstGeom>
          <a:noFill/>
        </p:spPr>
      </p:pic>
      <p:pic>
        <p:nvPicPr>
          <p:cNvPr id="2053" name="Picture 5" descr="Z:\методисты\Банникова\Архив видео\Фото\DSC05914.JPG"/>
          <p:cNvPicPr>
            <a:picLocks noChangeAspect="1" noChangeArrowheads="1"/>
          </p:cNvPicPr>
          <p:nvPr/>
        </p:nvPicPr>
        <p:blipFill>
          <a:blip r:embed="rId5" cstate="print"/>
          <a:srcRect l="13916" t="19878" r="6560" b="19162"/>
          <a:stretch>
            <a:fillRect/>
          </a:stretch>
        </p:blipFill>
        <p:spPr bwMode="auto">
          <a:xfrm>
            <a:off x="5508104" y="404664"/>
            <a:ext cx="2304256" cy="1324947"/>
          </a:xfrm>
          <a:prstGeom prst="rect">
            <a:avLst/>
          </a:prstGeom>
          <a:noFill/>
        </p:spPr>
      </p:pic>
      <p:pic>
        <p:nvPicPr>
          <p:cNvPr id="2051" name="Picture 3" descr="D:\Образование\к кккк\slide_2 (1).jpg"/>
          <p:cNvPicPr>
            <a:picLocks noChangeAspect="1" noChangeArrowheads="1"/>
          </p:cNvPicPr>
          <p:nvPr/>
        </p:nvPicPr>
        <p:blipFill>
          <a:blip r:embed="rId6" cstate="print"/>
          <a:srcRect l="28265" t="38660" b="12201"/>
          <a:stretch>
            <a:fillRect/>
          </a:stretch>
        </p:blipFill>
        <p:spPr bwMode="auto">
          <a:xfrm>
            <a:off x="2843808" y="764704"/>
            <a:ext cx="2736304" cy="140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В 2018 году муниципалитет администрации Вагайского района выделил денежные средства на укрепление материально-технической базы образовательных учреждений и капитальный ремонт.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967335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Основные средства – </a:t>
            </a:r>
            <a:r>
              <a:rPr lang="ru-RU" sz="2000" b="1" dirty="0" smtClean="0">
                <a:latin typeface="Georgia" pitchFamily="18" charset="0"/>
              </a:rPr>
              <a:t>251861</a:t>
            </a:r>
            <a:r>
              <a:rPr lang="ru-RU" sz="2000" dirty="0" smtClean="0">
                <a:latin typeface="Georgia" pitchFamily="18" charset="0"/>
              </a:rPr>
              <a:t> тыс.руб.</a:t>
            </a: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Капитальный ремонт образовательных учреждений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45827,433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тыс.руб</a:t>
            </a:r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</a:t>
            </a:r>
            <a:r>
              <a:rPr lang="ru-RU" sz="2000" b="1" dirty="0" smtClean="0">
                <a:latin typeface="Georgia" pitchFamily="18" charset="0"/>
              </a:rPr>
              <a:t> 1 сентября 2018 года</a:t>
            </a:r>
            <a:r>
              <a:rPr lang="ru-RU" sz="2000" dirty="0" smtClean="0">
                <a:latin typeface="Georgia" pitchFamily="18" charset="0"/>
              </a:rPr>
              <a:t>,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после капитального ремонта, свои двери открыла МАОУ </a:t>
            </a:r>
            <a:r>
              <a:rPr lang="ru-RU" sz="2000" dirty="0" err="1" smtClean="0">
                <a:latin typeface="Georgia" pitchFamily="18" charset="0"/>
              </a:rPr>
              <a:t>Бегишевская</a:t>
            </a:r>
            <a:r>
              <a:rPr lang="ru-RU" sz="2000" dirty="0" smtClean="0">
                <a:latin typeface="Georgia" pitchFamily="18" charset="0"/>
              </a:rPr>
              <a:t> средняя школа, в которой обучаются </a:t>
            </a:r>
            <a:r>
              <a:rPr lang="ru-RU" sz="2000" b="1" dirty="0" smtClean="0">
                <a:latin typeface="Georgia" pitchFamily="18" charset="0"/>
              </a:rPr>
              <a:t>94</a:t>
            </a:r>
            <a:r>
              <a:rPr lang="ru-RU" sz="2000" dirty="0" smtClean="0">
                <a:latin typeface="Georgia" pitchFamily="18" charset="0"/>
              </a:rPr>
              <a:t> ученика.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Users\User\Desktop\РАЗНОЕ\Для видеоролика\Система образования 2018 год Итоги\DSC06120.JPG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1043608" y="1700808"/>
            <a:ext cx="757222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Так же в </a:t>
            </a:r>
            <a:r>
              <a:rPr lang="ru-RU" sz="2000" b="1" dirty="0" smtClean="0">
                <a:latin typeface="Georgia" pitchFamily="18" charset="0"/>
              </a:rPr>
              <a:t>2018</a:t>
            </a:r>
            <a:r>
              <a:rPr lang="ru-RU" sz="2000" dirty="0" smtClean="0">
                <a:latin typeface="Georgia" pitchFamily="18" charset="0"/>
              </a:rPr>
              <a:t> году начала функционировать </a:t>
            </a:r>
          </a:p>
          <a:p>
            <a:pPr algn="ctr"/>
            <a:r>
              <a:rPr lang="ru-RU" sz="2000" b="1" dirty="0" err="1" smtClean="0">
                <a:latin typeface="Georgia" pitchFamily="18" charset="0"/>
              </a:rPr>
              <a:t>Ушаковская</a:t>
            </a:r>
            <a:r>
              <a:rPr lang="ru-RU" sz="2000" b="1" dirty="0" smtClean="0">
                <a:latin typeface="Georgia" pitchFamily="18" charset="0"/>
              </a:rPr>
              <a:t> начальная школа, </a:t>
            </a:r>
            <a:r>
              <a:rPr lang="ru-RU" sz="2000" dirty="0" smtClean="0">
                <a:latin typeface="Georgia" pitchFamily="18" charset="0"/>
              </a:rPr>
              <a:t>в которой получают образование</a:t>
            </a:r>
            <a:r>
              <a:rPr lang="ru-RU" sz="2000" b="1" dirty="0" smtClean="0">
                <a:latin typeface="Georgia" pitchFamily="18" charset="0"/>
              </a:rPr>
              <a:t> 16 </a:t>
            </a:r>
            <a:r>
              <a:rPr lang="ru-RU" sz="2000" dirty="0" smtClean="0">
                <a:latin typeface="Georgia" pitchFamily="18" charset="0"/>
              </a:rPr>
              <a:t>учащихся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и</a:t>
            </a:r>
            <a:r>
              <a:rPr lang="ru-RU" sz="2000" b="1" dirty="0" smtClean="0">
                <a:latin typeface="Georgia" pitchFamily="18" charset="0"/>
              </a:rPr>
              <a:t> 28 </a:t>
            </a:r>
            <a:r>
              <a:rPr lang="ru-RU" sz="2000" dirty="0" smtClean="0">
                <a:latin typeface="Georgia" pitchFamily="18" charset="0"/>
              </a:rPr>
              <a:t>дошкольников.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1" name="Picture 3" descr="C:\Users\User\Desktop\РАЗНОЕ\Для видеоролика\IMG_20180122_12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703036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Произведена замена кровли крыши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b="1" dirty="0" err="1" smtClean="0">
                <a:latin typeface="Georgia" pitchFamily="18" charset="0"/>
              </a:rPr>
              <a:t>Шестовской</a:t>
            </a:r>
            <a:r>
              <a:rPr lang="ru-RU" sz="2000" b="1" dirty="0" smtClean="0">
                <a:latin typeface="Georgia" pitchFamily="18" charset="0"/>
              </a:rPr>
              <a:t> средней школе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Users\User\Desktop\РАЗНОЕ\Для видеоролика\Система образования 2018 год Итоги\крыша Совхозная  д 10.1\DSCN4120.JPG"/>
          <p:cNvPicPr>
            <a:picLocks noChangeAspect="1" noChangeArrowheads="1"/>
          </p:cNvPicPr>
          <p:nvPr/>
        </p:nvPicPr>
        <p:blipFill>
          <a:blip r:embed="rId3" cstate="print"/>
          <a:srcRect t="8734" b="30130"/>
          <a:stretch>
            <a:fillRect/>
          </a:stretch>
        </p:blipFill>
        <p:spPr bwMode="auto">
          <a:xfrm>
            <a:off x="755576" y="2204864"/>
            <a:ext cx="7694305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7728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Результаты единого государственного экзамена являются инструментом оценки качества среднего общего образования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79928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Высокий уровень подготовки на ЕГЭ </a:t>
            </a:r>
          </a:p>
          <a:p>
            <a:pPr algn="ctr"/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По </a:t>
            </a:r>
            <a:r>
              <a:rPr lang="ru-RU" b="1" dirty="0" smtClean="0">
                <a:latin typeface="Georgia" pitchFamily="18" charset="0"/>
              </a:rPr>
              <a:t>русскому языку </a:t>
            </a:r>
            <a:r>
              <a:rPr lang="ru-RU" dirty="0" smtClean="0">
                <a:latin typeface="Georgia" pitchFamily="18" charset="0"/>
              </a:rPr>
              <a:t>– выше </a:t>
            </a:r>
            <a:r>
              <a:rPr lang="ru-RU" b="1" dirty="0" smtClean="0">
                <a:latin typeface="Georgia" pitchFamily="18" charset="0"/>
              </a:rPr>
              <a:t>80</a:t>
            </a:r>
            <a:r>
              <a:rPr lang="ru-RU" dirty="0" smtClean="0">
                <a:latin typeface="Georgia" pitchFamily="18" charset="0"/>
              </a:rPr>
              <a:t> баллов показали </a:t>
            </a:r>
            <a:r>
              <a:rPr lang="ru-RU" b="1" dirty="0" smtClean="0">
                <a:latin typeface="Georgia" pitchFamily="18" charset="0"/>
              </a:rPr>
              <a:t>17 </a:t>
            </a:r>
            <a:r>
              <a:rPr lang="ru-RU" dirty="0" smtClean="0">
                <a:latin typeface="Georgia" pitchFamily="18" charset="0"/>
              </a:rPr>
              <a:t>выпускников из</a:t>
            </a:r>
          </a:p>
          <a:p>
            <a:r>
              <a:rPr lang="ru-RU" dirty="0" smtClean="0">
                <a:latin typeface="Georgia" pitchFamily="18" charset="0"/>
              </a:rPr>
              <a:t>                                               Зареченской, </a:t>
            </a:r>
            <a:r>
              <a:rPr lang="ru-RU" dirty="0" err="1" smtClean="0">
                <a:latin typeface="Georgia" pitchFamily="18" charset="0"/>
              </a:rPr>
              <a:t>Вагайской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Тукузской</a:t>
            </a:r>
            <a:r>
              <a:rPr lang="ru-RU" dirty="0" smtClean="0">
                <a:latin typeface="Georgia" pitchFamily="18" charset="0"/>
              </a:rPr>
              <a:t>,</a:t>
            </a:r>
          </a:p>
          <a:p>
            <a:r>
              <a:rPr lang="ru-RU" dirty="0" smtClean="0">
                <a:latin typeface="Georgia" pitchFamily="18" charset="0"/>
              </a:rPr>
              <a:t>                                               Дубровинской, </a:t>
            </a:r>
            <a:r>
              <a:rPr lang="ru-RU" dirty="0" err="1" smtClean="0">
                <a:latin typeface="Georgia" pitchFamily="18" charset="0"/>
              </a:rPr>
              <a:t>Бегишевской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Супринской</a:t>
            </a:r>
            <a:r>
              <a:rPr lang="ru-RU" dirty="0" smtClean="0">
                <a:latin typeface="Georgia" pitchFamily="18" charset="0"/>
              </a:rPr>
              <a:t> школ.</a:t>
            </a:r>
          </a:p>
          <a:p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Самые высокие результаты в районе у выпускниц: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Дубровинской</a:t>
            </a:r>
            <a:r>
              <a:rPr lang="ru-RU" dirty="0" smtClean="0">
                <a:latin typeface="Georgia" pitchFamily="18" charset="0"/>
              </a:rPr>
              <a:t> школы  - </a:t>
            </a:r>
            <a:r>
              <a:rPr lang="ru-RU" b="1" dirty="0" smtClean="0">
                <a:latin typeface="Georgia" pitchFamily="18" charset="0"/>
              </a:rPr>
              <a:t>96</a:t>
            </a:r>
            <a:r>
              <a:rPr lang="ru-RU" dirty="0" smtClean="0">
                <a:latin typeface="Georgia" pitchFamily="18" charset="0"/>
              </a:rPr>
              <a:t> баллов,</a:t>
            </a:r>
          </a:p>
          <a:p>
            <a:r>
              <a:rPr lang="ru-RU" dirty="0" smtClean="0">
                <a:latin typeface="Georgia" pitchFamily="18" charset="0"/>
              </a:rPr>
              <a:t>                                   </a:t>
            </a:r>
            <a:r>
              <a:rPr lang="ru-RU" b="1" dirty="0" err="1" smtClean="0">
                <a:latin typeface="Georgia" pitchFamily="18" charset="0"/>
              </a:rPr>
              <a:t>Тукузской</a:t>
            </a:r>
            <a:r>
              <a:rPr lang="ru-RU" dirty="0" smtClean="0">
                <a:latin typeface="Georgia" pitchFamily="18" charset="0"/>
              </a:rPr>
              <a:t> школы – </a:t>
            </a:r>
            <a:r>
              <a:rPr lang="ru-RU" b="1" dirty="0" smtClean="0">
                <a:latin typeface="Georgia" pitchFamily="18" charset="0"/>
              </a:rPr>
              <a:t>94</a:t>
            </a:r>
            <a:r>
              <a:rPr lang="ru-RU" dirty="0" smtClean="0">
                <a:latin typeface="Georgia" pitchFamily="18" charset="0"/>
              </a:rPr>
              <a:t> балла.</a:t>
            </a:r>
          </a:p>
          <a:p>
            <a:endParaRPr lang="ru-RU" sz="1400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По </a:t>
            </a:r>
            <a:r>
              <a:rPr lang="ru-RU" b="1" dirty="0" smtClean="0">
                <a:latin typeface="Georgia" pitchFamily="18" charset="0"/>
              </a:rPr>
              <a:t>математике базовой </a:t>
            </a:r>
            <a:r>
              <a:rPr lang="ru-RU" dirty="0" smtClean="0">
                <a:latin typeface="Georgia" pitchFamily="18" charset="0"/>
              </a:rPr>
              <a:t>увеличилась качественная успеваемость с прошлым годом на </a:t>
            </a:r>
            <a:r>
              <a:rPr lang="ru-RU" b="1" dirty="0" smtClean="0">
                <a:latin typeface="Georgia" pitchFamily="18" charset="0"/>
              </a:rPr>
              <a:t>14,7%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r>
              <a:rPr lang="ru-RU" dirty="0" smtClean="0">
                <a:latin typeface="Georgia" pitchFamily="18" charset="0"/>
              </a:rPr>
              <a:t>По </a:t>
            </a:r>
            <a:r>
              <a:rPr lang="ru-RU" b="1" dirty="0" smtClean="0">
                <a:latin typeface="Georgia" pitchFamily="18" charset="0"/>
              </a:rPr>
              <a:t>математике профильной </a:t>
            </a:r>
            <a:r>
              <a:rPr lang="ru-RU" dirty="0" smtClean="0">
                <a:latin typeface="Georgia" pitchFamily="18" charset="0"/>
              </a:rPr>
              <a:t>высокий уровень подготовки показали </a:t>
            </a:r>
            <a:r>
              <a:rPr lang="ru-RU" b="1" dirty="0" smtClean="0">
                <a:latin typeface="Georgia" pitchFamily="18" charset="0"/>
              </a:rPr>
              <a:t>3</a:t>
            </a:r>
            <a:r>
              <a:rPr lang="ru-RU" dirty="0" smtClean="0">
                <a:latin typeface="Georgia" pitchFamily="18" charset="0"/>
              </a:rPr>
              <a:t> выпускника из </a:t>
            </a:r>
            <a:r>
              <a:rPr lang="ru-RU" b="1" dirty="0" err="1" smtClean="0">
                <a:latin typeface="Georgia" pitchFamily="18" charset="0"/>
              </a:rPr>
              <a:t>Вагайской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Бегишевской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b="1" dirty="0" smtClean="0">
                <a:latin typeface="Georgia" pitchFamily="18" charset="0"/>
              </a:rPr>
              <a:t>Дубровинской</a:t>
            </a:r>
            <a:r>
              <a:rPr lang="ru-RU" dirty="0" smtClean="0">
                <a:latin typeface="Georgia" pitchFamily="18" charset="0"/>
              </a:rPr>
              <a:t> школ.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                                          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 descr="C:\Users\User\Desktop\news_image_e80326699f618bcbdedd7e9af7008a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4063950" cy="1373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ЗНОЕ\Для видеоролика\Система образования 2018 год Итоги\Фото\wallhaven-677362.jpg"/>
          <p:cNvPicPr>
            <a:picLocks noChangeAspect="1" noChangeArrowheads="1"/>
          </p:cNvPicPr>
          <p:nvPr/>
        </p:nvPicPr>
        <p:blipFill>
          <a:blip r:embed="rId2" cstate="print"/>
          <a:srcRect r="92525"/>
          <a:stretch>
            <a:fillRect/>
          </a:stretch>
        </p:blipFill>
        <p:spPr bwMode="auto">
          <a:xfrm rot="10800000">
            <a:off x="0" y="0"/>
            <a:ext cx="683568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Dgo0Uh6XcAAl-y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3338736" cy="2228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548680"/>
            <a:ext cx="4032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Из </a:t>
            </a:r>
            <a:r>
              <a:rPr lang="ru-RU" sz="2000" b="1" dirty="0" smtClean="0">
                <a:latin typeface="Georgia" pitchFamily="18" charset="0"/>
              </a:rPr>
              <a:t>114</a:t>
            </a:r>
            <a:r>
              <a:rPr lang="ru-RU" sz="2000" dirty="0" smtClean="0">
                <a:latin typeface="Georgia" pitchFamily="18" charset="0"/>
              </a:rPr>
              <a:t> выпускников </a:t>
            </a:r>
            <a:r>
              <a:rPr lang="ru-RU" sz="2000" b="1" dirty="0" smtClean="0">
                <a:latin typeface="Georgia" pitchFamily="18" charset="0"/>
              </a:rPr>
              <a:t>11 класса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Вагайского района,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20</a:t>
            </a:r>
            <a:r>
              <a:rPr lang="ru-RU" sz="2000" dirty="0" smtClean="0">
                <a:latin typeface="Georgia" pitchFamily="18" charset="0"/>
              </a:rPr>
              <a:t> награждены медалями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«За особые успехи в учении»</a:t>
            </a:r>
          </a:p>
          <a:p>
            <a:pPr algn="ctr"/>
            <a:endParaRPr lang="ru-RU" dirty="0">
              <a:latin typeface="Georgia" pitchFamily="18" charset="0"/>
            </a:endParaRPr>
          </a:p>
        </p:txBody>
      </p:sp>
      <p:pic>
        <p:nvPicPr>
          <p:cNvPr id="4100" name="Picture 4" descr="C:\Users\User\Desktop\149874853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3199284" cy="31992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3789040"/>
            <a:ext cx="40324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11</a:t>
            </a:r>
            <a:r>
              <a:rPr lang="ru-RU" sz="2000" dirty="0" smtClean="0">
                <a:latin typeface="Georgia" pitchFamily="18" charset="0"/>
              </a:rPr>
              <a:t> выпускников </a:t>
            </a:r>
            <a:r>
              <a:rPr lang="ru-RU" sz="2000" b="1" dirty="0" smtClean="0">
                <a:latin typeface="Georgia" pitchFamily="18" charset="0"/>
              </a:rPr>
              <a:t>9 класса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получили аттестаты с отличием</a:t>
            </a:r>
          </a:p>
          <a:p>
            <a:pPr algn="ctr"/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500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2019-01-16T03:21:48Z</dcterms:created>
  <dcterms:modified xsi:type="dcterms:W3CDTF">2019-01-24T05:16:56Z</dcterms:modified>
</cp:coreProperties>
</file>