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04" r:id="rId12"/>
    <p:sldMasterId id="2147483816" r:id="rId13"/>
  </p:sldMasterIdLst>
  <p:sldIdLst>
    <p:sldId id="256" r:id="rId14"/>
    <p:sldId id="302" r:id="rId15"/>
    <p:sldId id="275" r:id="rId16"/>
    <p:sldId id="277" r:id="rId17"/>
    <p:sldId id="279" r:id="rId18"/>
    <p:sldId id="281" r:id="rId19"/>
    <p:sldId id="283" r:id="rId20"/>
    <p:sldId id="285" r:id="rId21"/>
    <p:sldId id="287" r:id="rId22"/>
    <p:sldId id="265" r:id="rId23"/>
    <p:sldId id="266" r:id="rId24"/>
    <p:sldId id="267" r:id="rId25"/>
    <p:sldId id="268" r:id="rId26"/>
    <p:sldId id="270" r:id="rId27"/>
    <p:sldId id="271" r:id="rId28"/>
    <p:sldId id="272" r:id="rId29"/>
    <p:sldId id="273" r:id="rId30"/>
    <p:sldId id="27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288" r:id="rId39"/>
    <p:sldId id="289" r:id="rId40"/>
    <p:sldId id="290" r:id="rId41"/>
    <p:sldId id="291" r:id="rId42"/>
    <p:sldId id="292" r:id="rId43"/>
    <p:sldId id="293" r:id="rId44"/>
    <p:sldId id="294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116D884-2858-4800-ABF5-045F04E087CC}">
          <p14:sldIdLst>
            <p14:sldId id="256"/>
            <p14:sldId id="302"/>
            <p14:sldId id="275"/>
            <p14:sldId id="277"/>
            <p14:sldId id="279"/>
            <p14:sldId id="281"/>
            <p14:sldId id="283"/>
            <p14:sldId id="285"/>
            <p14:sldId id="287"/>
          </p14:sldIdLst>
        </p14:section>
        <p14:section name="Раздел без заголовка" id="{DA6B5263-F38A-4A2F-BCE7-AF92BA9901D2}">
          <p14:sldIdLst>
            <p14:sldId id="265"/>
            <p14:sldId id="266"/>
            <p14:sldId id="267"/>
            <p14:sldId id="268"/>
            <p14:sldId id="270"/>
            <p14:sldId id="271"/>
            <p14:sldId id="272"/>
            <p14:sldId id="273"/>
            <p14:sldId id="274"/>
            <p14:sldId id="295"/>
            <p14:sldId id="296"/>
            <p14:sldId id="297"/>
            <p14:sldId id="298"/>
            <p14:sldId id="299"/>
            <p14:sldId id="300"/>
            <p14:sldId id="301"/>
            <p14:sldId id="288"/>
            <p14:sldId id="289"/>
            <p14:sldId id="290"/>
            <p14:sldId id="291"/>
            <p14:sldId id="292"/>
            <p14:sldId id="293"/>
            <p14:sldId id="29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15.11.2013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4461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15.11.2013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363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15.11.2013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65128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15.11.2013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839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15.11.2013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25968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15.11.2013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11780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15.11.2013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16531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15.11.2013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51019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15.11.2013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13140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15.11.2013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207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15.11.2013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21461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15.11.2013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80252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15.11.2013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6056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15.11.2013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96898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15.11.2013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1451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15.11.2013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34655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15.11.2013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0788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15.11.2013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89819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15.11.2013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7315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15.11.2013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420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15.11.2013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92159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15.11.2013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57774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15.11.2013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57991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15.11.2013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13699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15.11.2013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15287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15.11.2013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311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15.11.2013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37627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15.11.2013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29955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15.11.2013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58572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15.11.2013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020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15.11.2013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66648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15.11.2013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47927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15.11.2013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77613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15.11.2013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90699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15.11.2013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735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15.11.2013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93493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15.11.2013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64083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15.11.2013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75864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15.11.2013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2820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15.11.2013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97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15.11.2013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55864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15.11.2013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17455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15.11.2013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18657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15.11.2013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949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15.11.2013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168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15.11.2013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893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15.11.2013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5437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15.11.2013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894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15.11.2013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297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15.11.2013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6555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15.11.2013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0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15.11.2013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6679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15.11.2013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149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15.11.2013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446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15.11.2013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6146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336666"/>
              </a:solidFill>
            </a:endParaRPr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336666"/>
              </a:solidFill>
              <a:latin typeface="Times New Roman" pitchFamily="18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336666"/>
              </a:solidFill>
              <a:latin typeface="Times New Roman" pitchFamily="18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336666"/>
              </a:solidFill>
              <a:latin typeface="Times New Roman" pitchFamily="18" charset="0"/>
            </a:endParaRP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6666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6666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4B017-CAA7-4C84-B31B-B7F1982C5473}" type="slidenum">
              <a:rPr lang="ru-RU">
                <a:solidFill>
                  <a:srgbClr val="3366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707915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66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66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B429A-178C-4062-A8C7-2B4A06A410BE}" type="slidenum">
              <a:rPr lang="ru-RU">
                <a:solidFill>
                  <a:srgbClr val="3366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164919"/>
      </p:ext>
    </p:extLst>
  </p:cSld>
  <p:clrMapOvr>
    <a:masterClrMapping/>
  </p:clrMapOvr>
  <p:transition>
    <p:blinds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66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66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12EEF-090D-40E4-AC18-E4F7F43266DA}" type="slidenum">
              <a:rPr lang="ru-RU">
                <a:solidFill>
                  <a:srgbClr val="3366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045983"/>
      </p:ext>
    </p:extLst>
  </p:cSld>
  <p:clrMapOvr>
    <a:masterClrMapping/>
  </p:clrMapOvr>
  <p:transition>
    <p:blinds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6666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6666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939EC-A698-469F-8D31-A3CF6ABE2076}" type="slidenum">
              <a:rPr lang="ru-RU">
                <a:solidFill>
                  <a:srgbClr val="3366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133524"/>
      </p:ext>
    </p:extLst>
  </p:cSld>
  <p:clrMapOvr>
    <a:masterClrMapping/>
  </p:clrMapOvr>
  <p:transition>
    <p:blinds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6666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6666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7E244-5CCA-4E2C-8E35-96E1B83DAB29}" type="slidenum">
              <a:rPr lang="ru-RU">
                <a:solidFill>
                  <a:srgbClr val="3366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144495"/>
      </p:ext>
    </p:extLst>
  </p:cSld>
  <p:clrMapOvr>
    <a:masterClrMapping/>
  </p:clrMapOvr>
  <p:transition>
    <p:blinds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6666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6666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CF198-8494-4A28-AFA2-C6E9E6473C09}" type="slidenum">
              <a:rPr lang="ru-RU">
                <a:solidFill>
                  <a:srgbClr val="3366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73671"/>
      </p:ext>
    </p:extLst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6666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6666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164D3-C6D1-4AD8-99F5-EBE9A8203C03}" type="slidenum">
              <a:rPr lang="ru-RU">
                <a:solidFill>
                  <a:srgbClr val="3366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840787"/>
      </p:ext>
    </p:extLst>
  </p:cSld>
  <p:clrMapOvr>
    <a:masterClrMapping/>
  </p:clrMapOvr>
  <p:transition>
    <p:blinds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6666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6666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1869C-D1EA-4E13-B997-389189B64F73}" type="slidenum">
              <a:rPr lang="ru-RU">
                <a:solidFill>
                  <a:srgbClr val="3366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140401"/>
      </p:ext>
    </p:extLst>
  </p:cSld>
  <p:clrMapOvr>
    <a:masterClrMapping/>
  </p:clrMapOvr>
  <p:transition>
    <p:blinds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6666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6666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EC49C-DBB0-47F6-9B64-2C43FC366A25}" type="slidenum">
              <a:rPr lang="ru-RU">
                <a:solidFill>
                  <a:srgbClr val="3366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4365"/>
      </p:ext>
    </p:extLst>
  </p:cSld>
  <p:clrMapOvr>
    <a:masterClrMapping/>
  </p:clrMapOvr>
  <p:transition>
    <p:blinds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66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66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D813B-E90F-4944-9624-93A7E4F59B8C}" type="slidenum">
              <a:rPr lang="ru-RU">
                <a:solidFill>
                  <a:srgbClr val="3366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989645"/>
      </p:ext>
    </p:extLst>
  </p:cSld>
  <p:clrMapOvr>
    <a:masterClrMapping/>
  </p:clrMapOvr>
  <p:transition>
    <p:blinds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66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66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AE320-D13B-45DD-929D-39490B71D0AA}" type="slidenum">
              <a:rPr lang="ru-RU">
                <a:solidFill>
                  <a:srgbClr val="3366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997357"/>
      </p:ext>
    </p:extLst>
  </p:cSld>
  <p:clrMapOvr>
    <a:masterClrMapping/>
  </p:clrMapOvr>
  <p:transition>
    <p:blinds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81 w 596"/>
                  <a:gd name="T1" fmla="*/ 1840 h 666"/>
                  <a:gd name="T2" fmla="*/ 29 w 596"/>
                  <a:gd name="T3" fmla="*/ 1695 h 666"/>
                  <a:gd name="T4" fmla="*/ 0 w 596"/>
                  <a:gd name="T5" fmla="*/ 1436 h 666"/>
                  <a:gd name="T6" fmla="*/ 20 w 596"/>
                  <a:gd name="T7" fmla="*/ 1104 h 666"/>
                  <a:gd name="T8" fmla="*/ 125 w 596"/>
                  <a:gd name="T9" fmla="*/ 751 h 666"/>
                  <a:gd name="T10" fmla="*/ 344 w 596"/>
                  <a:gd name="T11" fmla="*/ 417 h 666"/>
                  <a:gd name="T12" fmla="*/ 711 w 596"/>
                  <a:gd name="T13" fmla="*/ 154 h 666"/>
                  <a:gd name="T14" fmla="*/ 1235 w 596"/>
                  <a:gd name="T15" fmla="*/ 9 h 666"/>
                  <a:gd name="T16" fmla="*/ 1901 w 596"/>
                  <a:gd name="T17" fmla="*/ 45 h 666"/>
                  <a:gd name="T18" fmla="*/ 2422 w 596"/>
                  <a:gd name="T19" fmla="*/ 339 h 666"/>
                  <a:gd name="T20" fmla="*/ 2771 w 596"/>
                  <a:gd name="T21" fmla="*/ 821 h 666"/>
                  <a:gd name="T22" fmla="*/ 2957 w 596"/>
                  <a:gd name="T23" fmla="*/ 1411 h 666"/>
                  <a:gd name="T24" fmla="*/ 2977 w 596"/>
                  <a:gd name="T25" fmla="*/ 2034 h 666"/>
                  <a:gd name="T26" fmla="*/ 2832 w 596"/>
                  <a:gd name="T27" fmla="*/ 2611 h 666"/>
                  <a:gd name="T28" fmla="*/ 2536 w 596"/>
                  <a:gd name="T29" fmla="*/ 3057 h 666"/>
                  <a:gd name="T30" fmla="*/ 2087 w 596"/>
                  <a:gd name="T31" fmla="*/ 3296 h 666"/>
                  <a:gd name="T32" fmla="*/ 1946 w 596"/>
                  <a:gd name="T33" fmla="*/ 3275 h 666"/>
                  <a:gd name="T34" fmla="*/ 2205 w 596"/>
                  <a:gd name="T35" fmla="*/ 3068 h 666"/>
                  <a:gd name="T36" fmla="*/ 2411 w 596"/>
                  <a:gd name="T37" fmla="*/ 2705 h 666"/>
                  <a:gd name="T38" fmla="*/ 2545 w 596"/>
                  <a:gd name="T39" fmla="*/ 2256 h 666"/>
                  <a:gd name="T40" fmla="*/ 2601 w 596"/>
                  <a:gd name="T41" fmla="*/ 1766 h 666"/>
                  <a:gd name="T42" fmla="*/ 2572 w 596"/>
                  <a:gd name="T43" fmla="*/ 1282 h 666"/>
                  <a:gd name="T44" fmla="*/ 2427 w 596"/>
                  <a:gd name="T45" fmla="*/ 865 h 666"/>
                  <a:gd name="T46" fmla="*/ 2165 w 596"/>
                  <a:gd name="T47" fmla="*/ 557 h 666"/>
                  <a:gd name="T48" fmla="*/ 1707 w 596"/>
                  <a:gd name="T49" fmla="*/ 372 h 666"/>
                  <a:gd name="T50" fmla="*/ 1230 w 596"/>
                  <a:gd name="T51" fmla="*/ 303 h 666"/>
                  <a:gd name="T52" fmla="*/ 870 w 596"/>
                  <a:gd name="T53" fmla="*/ 352 h 666"/>
                  <a:gd name="T54" fmla="*/ 606 w 596"/>
                  <a:gd name="T55" fmla="*/ 502 h 666"/>
                  <a:gd name="T56" fmla="*/ 420 w 596"/>
                  <a:gd name="T57" fmla="*/ 740 h 666"/>
                  <a:gd name="T58" fmla="*/ 284 w 596"/>
                  <a:gd name="T59" fmla="*/ 1023 h 666"/>
                  <a:gd name="T60" fmla="*/ 199 w 596"/>
                  <a:gd name="T61" fmla="*/ 1351 h 666"/>
                  <a:gd name="T62" fmla="*/ 141 w 596"/>
                  <a:gd name="T63" fmla="*/ 1686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125 h 237"/>
                  <a:gd name="T4" fmla="*/ 16 w 257"/>
                  <a:gd name="T5" fmla="*/ 251 h 237"/>
                  <a:gd name="T6" fmla="*/ 29 w 257"/>
                  <a:gd name="T7" fmla="*/ 376 h 237"/>
                  <a:gd name="T8" fmla="*/ 53 w 257"/>
                  <a:gd name="T9" fmla="*/ 493 h 237"/>
                  <a:gd name="T10" fmla="*/ 89 w 257"/>
                  <a:gd name="T11" fmla="*/ 598 h 237"/>
                  <a:gd name="T12" fmla="*/ 133 w 257"/>
                  <a:gd name="T13" fmla="*/ 708 h 237"/>
                  <a:gd name="T14" fmla="*/ 187 w 257"/>
                  <a:gd name="T15" fmla="*/ 809 h 237"/>
                  <a:gd name="T16" fmla="*/ 251 w 257"/>
                  <a:gd name="T17" fmla="*/ 894 h 237"/>
                  <a:gd name="T18" fmla="*/ 331 w 257"/>
                  <a:gd name="T19" fmla="*/ 975 h 237"/>
                  <a:gd name="T20" fmla="*/ 424 w 257"/>
                  <a:gd name="T21" fmla="*/ 1044 h 237"/>
                  <a:gd name="T22" fmla="*/ 524 w 257"/>
                  <a:gd name="T23" fmla="*/ 1100 h 237"/>
                  <a:gd name="T24" fmla="*/ 647 w 257"/>
                  <a:gd name="T25" fmla="*/ 1145 h 237"/>
                  <a:gd name="T26" fmla="*/ 780 w 257"/>
                  <a:gd name="T27" fmla="*/ 1174 h 237"/>
                  <a:gd name="T28" fmla="*/ 929 w 257"/>
                  <a:gd name="T29" fmla="*/ 1190 h 237"/>
                  <a:gd name="T30" fmla="*/ 1086 w 257"/>
                  <a:gd name="T31" fmla="*/ 1185 h 237"/>
                  <a:gd name="T32" fmla="*/ 1269 w 257"/>
                  <a:gd name="T33" fmla="*/ 1165 h 237"/>
                  <a:gd name="T34" fmla="*/ 1106 w 257"/>
                  <a:gd name="T35" fmla="*/ 1140 h 237"/>
                  <a:gd name="T36" fmla="*/ 962 w 257"/>
                  <a:gd name="T37" fmla="*/ 1105 h 237"/>
                  <a:gd name="T38" fmla="*/ 840 w 257"/>
                  <a:gd name="T39" fmla="*/ 1064 h 237"/>
                  <a:gd name="T40" fmla="*/ 731 w 257"/>
                  <a:gd name="T41" fmla="*/ 1024 h 237"/>
                  <a:gd name="T42" fmla="*/ 631 w 257"/>
                  <a:gd name="T43" fmla="*/ 968 h 237"/>
                  <a:gd name="T44" fmla="*/ 553 w 257"/>
                  <a:gd name="T45" fmla="*/ 914 h 237"/>
                  <a:gd name="T46" fmla="*/ 480 w 257"/>
                  <a:gd name="T47" fmla="*/ 849 h 237"/>
                  <a:gd name="T48" fmla="*/ 415 w 257"/>
                  <a:gd name="T49" fmla="*/ 777 h 237"/>
                  <a:gd name="T50" fmla="*/ 355 w 257"/>
                  <a:gd name="T51" fmla="*/ 708 h 237"/>
                  <a:gd name="T52" fmla="*/ 302 w 257"/>
                  <a:gd name="T53" fmla="*/ 627 h 237"/>
                  <a:gd name="T54" fmla="*/ 258 w 257"/>
                  <a:gd name="T55" fmla="*/ 538 h 237"/>
                  <a:gd name="T56" fmla="*/ 213 w 257"/>
                  <a:gd name="T57" fmla="*/ 441 h 237"/>
                  <a:gd name="T58" fmla="*/ 162 w 257"/>
                  <a:gd name="T59" fmla="*/ 347 h 237"/>
                  <a:gd name="T60" fmla="*/ 113 w 257"/>
                  <a:gd name="T61" fmla="*/ 235 h 237"/>
                  <a:gd name="T62" fmla="*/ 60 w 257"/>
                  <a:gd name="T63" fmla="*/ 121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384 w 124"/>
                  <a:gd name="T1" fmla="*/ 0 h 110"/>
                  <a:gd name="T2" fmla="*/ 619 w 124"/>
                  <a:gd name="T3" fmla="*/ 552 h 110"/>
                  <a:gd name="T4" fmla="*/ 599 w 124"/>
                  <a:gd name="T5" fmla="*/ 548 h 110"/>
                  <a:gd name="T6" fmla="*/ 534 w 124"/>
                  <a:gd name="T7" fmla="*/ 539 h 110"/>
                  <a:gd name="T8" fmla="*/ 445 w 124"/>
                  <a:gd name="T9" fmla="*/ 518 h 110"/>
                  <a:gd name="T10" fmla="*/ 340 w 124"/>
                  <a:gd name="T11" fmla="*/ 507 h 110"/>
                  <a:gd name="T12" fmla="*/ 226 w 124"/>
                  <a:gd name="T13" fmla="*/ 498 h 110"/>
                  <a:gd name="T14" fmla="*/ 125 w 124"/>
                  <a:gd name="T15" fmla="*/ 503 h 110"/>
                  <a:gd name="T16" fmla="*/ 45 w 124"/>
                  <a:gd name="T17" fmla="*/ 523 h 110"/>
                  <a:gd name="T18" fmla="*/ 0 w 124"/>
                  <a:gd name="T19" fmla="*/ 564 h 110"/>
                  <a:gd name="T20" fmla="*/ 20 w 124"/>
                  <a:gd name="T21" fmla="*/ 503 h 110"/>
                  <a:gd name="T22" fmla="*/ 40 w 124"/>
                  <a:gd name="T23" fmla="*/ 455 h 110"/>
                  <a:gd name="T24" fmla="*/ 80 w 124"/>
                  <a:gd name="T25" fmla="*/ 421 h 110"/>
                  <a:gd name="T26" fmla="*/ 125 w 124"/>
                  <a:gd name="T27" fmla="*/ 389 h 110"/>
                  <a:gd name="T28" fmla="*/ 179 w 124"/>
                  <a:gd name="T29" fmla="*/ 369 h 110"/>
                  <a:gd name="T30" fmla="*/ 235 w 124"/>
                  <a:gd name="T31" fmla="*/ 364 h 110"/>
                  <a:gd name="T32" fmla="*/ 295 w 124"/>
                  <a:gd name="T33" fmla="*/ 364 h 110"/>
                  <a:gd name="T34" fmla="*/ 360 w 124"/>
                  <a:gd name="T35" fmla="*/ 380 h 110"/>
                  <a:gd name="T36" fmla="*/ 364 w 124"/>
                  <a:gd name="T37" fmla="*/ 364 h 110"/>
                  <a:gd name="T38" fmla="*/ 348 w 124"/>
                  <a:gd name="T39" fmla="*/ 287 h 110"/>
                  <a:gd name="T40" fmla="*/ 335 w 124"/>
                  <a:gd name="T41" fmla="*/ 195 h 110"/>
                  <a:gd name="T42" fmla="*/ 324 w 124"/>
                  <a:gd name="T43" fmla="*/ 154 h 110"/>
                  <a:gd name="T44" fmla="*/ 315 w 124"/>
                  <a:gd name="T45" fmla="*/ 154 h 110"/>
                  <a:gd name="T46" fmla="*/ 304 w 124"/>
                  <a:gd name="T47" fmla="*/ 149 h 110"/>
                  <a:gd name="T48" fmla="*/ 295 w 124"/>
                  <a:gd name="T49" fmla="*/ 134 h 110"/>
                  <a:gd name="T50" fmla="*/ 284 w 124"/>
                  <a:gd name="T51" fmla="*/ 118 h 110"/>
                  <a:gd name="T52" fmla="*/ 284 w 124"/>
                  <a:gd name="T53" fmla="*/ 97 h 110"/>
                  <a:gd name="T54" fmla="*/ 295 w 124"/>
                  <a:gd name="T55" fmla="*/ 72 h 110"/>
                  <a:gd name="T56" fmla="*/ 328 w 124"/>
                  <a:gd name="T57" fmla="*/ 41 h 110"/>
                  <a:gd name="T58" fmla="*/ 384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25 w 109"/>
                  <a:gd name="T3" fmla="*/ 4 h 156"/>
                  <a:gd name="T4" fmla="*/ 90 w 109"/>
                  <a:gd name="T5" fmla="*/ 24 h 156"/>
                  <a:gd name="T6" fmla="*/ 187 w 109"/>
                  <a:gd name="T7" fmla="*/ 60 h 156"/>
                  <a:gd name="T8" fmla="*/ 292 w 109"/>
                  <a:gd name="T9" fmla="*/ 118 h 156"/>
                  <a:gd name="T10" fmla="*/ 393 w 109"/>
                  <a:gd name="T11" fmla="*/ 218 h 156"/>
                  <a:gd name="T12" fmla="*/ 486 w 109"/>
                  <a:gd name="T13" fmla="*/ 351 h 156"/>
                  <a:gd name="T14" fmla="*/ 542 w 109"/>
                  <a:gd name="T15" fmla="*/ 534 h 156"/>
                  <a:gd name="T16" fmla="*/ 551 w 109"/>
                  <a:gd name="T17" fmla="*/ 772 h 156"/>
                  <a:gd name="T18" fmla="*/ 530 w 109"/>
                  <a:gd name="T19" fmla="*/ 772 h 156"/>
                  <a:gd name="T20" fmla="*/ 501 w 109"/>
                  <a:gd name="T21" fmla="*/ 772 h 156"/>
                  <a:gd name="T22" fmla="*/ 470 w 109"/>
                  <a:gd name="T23" fmla="*/ 772 h 156"/>
                  <a:gd name="T24" fmla="*/ 441 w 109"/>
                  <a:gd name="T25" fmla="*/ 763 h 156"/>
                  <a:gd name="T26" fmla="*/ 409 w 109"/>
                  <a:gd name="T27" fmla="*/ 756 h 156"/>
                  <a:gd name="T28" fmla="*/ 373 w 109"/>
                  <a:gd name="T29" fmla="*/ 743 h 156"/>
                  <a:gd name="T30" fmla="*/ 333 w 109"/>
                  <a:gd name="T31" fmla="*/ 718 h 156"/>
                  <a:gd name="T32" fmla="*/ 292 w 109"/>
                  <a:gd name="T33" fmla="*/ 687 h 156"/>
                  <a:gd name="T34" fmla="*/ 267 w 109"/>
                  <a:gd name="T35" fmla="*/ 623 h 156"/>
                  <a:gd name="T36" fmla="*/ 267 w 109"/>
                  <a:gd name="T37" fmla="*/ 549 h 156"/>
                  <a:gd name="T38" fmla="*/ 283 w 109"/>
                  <a:gd name="T39" fmla="*/ 476 h 156"/>
                  <a:gd name="T40" fmla="*/ 299 w 109"/>
                  <a:gd name="T41" fmla="*/ 396 h 156"/>
                  <a:gd name="T42" fmla="*/ 283 w 109"/>
                  <a:gd name="T43" fmla="*/ 307 h 156"/>
                  <a:gd name="T44" fmla="*/ 243 w 109"/>
                  <a:gd name="T45" fmla="*/ 214 h 156"/>
                  <a:gd name="T46" fmla="*/ 157 w 109"/>
                  <a:gd name="T47" fmla="*/ 113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155 w 46"/>
                  <a:gd name="T1" fmla="*/ 0 h 94"/>
                  <a:gd name="T2" fmla="*/ 101 w 46"/>
                  <a:gd name="T3" fmla="*/ 187 h 94"/>
                  <a:gd name="T4" fmla="*/ 76 w 46"/>
                  <a:gd name="T5" fmla="*/ 307 h 94"/>
                  <a:gd name="T6" fmla="*/ 56 w 46"/>
                  <a:gd name="T7" fmla="*/ 391 h 94"/>
                  <a:gd name="T8" fmla="*/ 0 w 46"/>
                  <a:gd name="T9" fmla="*/ 465 h 94"/>
                  <a:gd name="T10" fmla="*/ 60 w 46"/>
                  <a:gd name="T11" fmla="*/ 436 h 94"/>
                  <a:gd name="T12" fmla="*/ 116 w 46"/>
                  <a:gd name="T13" fmla="*/ 396 h 94"/>
                  <a:gd name="T14" fmla="*/ 161 w 46"/>
                  <a:gd name="T15" fmla="*/ 340 h 94"/>
                  <a:gd name="T16" fmla="*/ 202 w 46"/>
                  <a:gd name="T17" fmla="*/ 282 h 94"/>
                  <a:gd name="T18" fmla="*/ 226 w 46"/>
                  <a:gd name="T19" fmla="*/ 218 h 94"/>
                  <a:gd name="T20" fmla="*/ 231 w 46"/>
                  <a:gd name="T21" fmla="*/ 149 h 94"/>
                  <a:gd name="T22" fmla="*/ 210 w 46"/>
                  <a:gd name="T23" fmla="*/ 73 h 94"/>
                  <a:gd name="T24" fmla="*/ 155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4 w 54"/>
                  <a:gd name="T3" fmla="*/ 5 h 40"/>
                  <a:gd name="T4" fmla="*/ 29 w 54"/>
                  <a:gd name="T5" fmla="*/ 16 h 40"/>
                  <a:gd name="T6" fmla="*/ 64 w 54"/>
                  <a:gd name="T7" fmla="*/ 41 h 40"/>
                  <a:gd name="T8" fmla="*/ 104 w 54"/>
                  <a:gd name="T9" fmla="*/ 61 h 40"/>
                  <a:gd name="T10" fmla="*/ 142 w 54"/>
                  <a:gd name="T11" fmla="*/ 77 h 40"/>
                  <a:gd name="T12" fmla="*/ 187 w 54"/>
                  <a:gd name="T13" fmla="*/ 86 h 40"/>
                  <a:gd name="T14" fmla="*/ 227 w 54"/>
                  <a:gd name="T15" fmla="*/ 92 h 40"/>
                  <a:gd name="T16" fmla="*/ 267 w 54"/>
                  <a:gd name="T17" fmla="*/ 81 h 40"/>
                  <a:gd name="T18" fmla="*/ 262 w 54"/>
                  <a:gd name="T19" fmla="*/ 126 h 40"/>
                  <a:gd name="T20" fmla="*/ 247 w 54"/>
                  <a:gd name="T21" fmla="*/ 167 h 40"/>
                  <a:gd name="T22" fmla="*/ 218 w 54"/>
                  <a:gd name="T23" fmla="*/ 194 h 40"/>
                  <a:gd name="T24" fmla="*/ 182 w 54"/>
                  <a:gd name="T25" fmla="*/ 203 h 40"/>
                  <a:gd name="T26" fmla="*/ 138 w 54"/>
                  <a:gd name="T27" fmla="*/ 198 h 40"/>
                  <a:gd name="T28" fmla="*/ 93 w 54"/>
                  <a:gd name="T29" fmla="*/ 162 h 40"/>
                  <a:gd name="T30" fmla="*/ 49 w 54"/>
                  <a:gd name="T31" fmla="*/ 101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29 w 149"/>
                  <a:gd name="T3" fmla="*/ 53 h 704"/>
                  <a:gd name="T4" fmla="*/ 78 w 149"/>
                  <a:gd name="T5" fmla="*/ 120 h 704"/>
                  <a:gd name="T6" fmla="*/ 137 w 149"/>
                  <a:gd name="T7" fmla="*/ 205 h 704"/>
                  <a:gd name="T8" fmla="*/ 202 w 149"/>
                  <a:gd name="T9" fmla="*/ 316 h 704"/>
                  <a:gd name="T10" fmla="*/ 283 w 149"/>
                  <a:gd name="T11" fmla="*/ 453 h 704"/>
                  <a:gd name="T12" fmla="*/ 359 w 149"/>
                  <a:gd name="T13" fmla="*/ 600 h 704"/>
                  <a:gd name="T14" fmla="*/ 432 w 149"/>
                  <a:gd name="T15" fmla="*/ 769 h 704"/>
                  <a:gd name="T16" fmla="*/ 489 w 149"/>
                  <a:gd name="T17" fmla="*/ 965 h 704"/>
                  <a:gd name="T18" fmla="*/ 549 w 149"/>
                  <a:gd name="T19" fmla="*/ 1173 h 704"/>
                  <a:gd name="T20" fmla="*/ 589 w 149"/>
                  <a:gd name="T21" fmla="*/ 1413 h 704"/>
                  <a:gd name="T22" fmla="*/ 609 w 149"/>
                  <a:gd name="T23" fmla="*/ 1676 h 704"/>
                  <a:gd name="T24" fmla="*/ 618 w 149"/>
                  <a:gd name="T25" fmla="*/ 1951 h 704"/>
                  <a:gd name="T26" fmla="*/ 589 w 149"/>
                  <a:gd name="T27" fmla="*/ 2258 h 704"/>
                  <a:gd name="T28" fmla="*/ 534 w 149"/>
                  <a:gd name="T29" fmla="*/ 2583 h 704"/>
                  <a:gd name="T30" fmla="*/ 452 w 149"/>
                  <a:gd name="T31" fmla="*/ 2925 h 704"/>
                  <a:gd name="T32" fmla="*/ 328 w 149"/>
                  <a:gd name="T33" fmla="*/ 3302 h 704"/>
                  <a:gd name="T34" fmla="*/ 190 w 149"/>
                  <a:gd name="T35" fmla="*/ 3729 h 704"/>
                  <a:gd name="T36" fmla="*/ 104 w 149"/>
                  <a:gd name="T37" fmla="*/ 4124 h 704"/>
                  <a:gd name="T38" fmla="*/ 49 w 149"/>
                  <a:gd name="T39" fmla="*/ 4489 h 704"/>
                  <a:gd name="T40" fmla="*/ 29 w 149"/>
                  <a:gd name="T41" fmla="*/ 4840 h 704"/>
                  <a:gd name="T42" fmla="*/ 29 w 149"/>
                  <a:gd name="T43" fmla="*/ 5174 h 704"/>
                  <a:gd name="T44" fmla="*/ 40 w 149"/>
                  <a:gd name="T45" fmla="*/ 5484 h 704"/>
                  <a:gd name="T46" fmla="*/ 60 w 149"/>
                  <a:gd name="T47" fmla="*/ 5756 h 704"/>
                  <a:gd name="T48" fmla="*/ 69 w 149"/>
                  <a:gd name="T49" fmla="*/ 6022 h 704"/>
                  <a:gd name="T50" fmla="*/ 202 w 149"/>
                  <a:gd name="T51" fmla="*/ 5885 h 704"/>
                  <a:gd name="T52" fmla="*/ 190 w 149"/>
                  <a:gd name="T53" fmla="*/ 5817 h 704"/>
                  <a:gd name="T54" fmla="*/ 177 w 149"/>
                  <a:gd name="T55" fmla="*/ 5621 h 704"/>
                  <a:gd name="T56" fmla="*/ 162 w 149"/>
                  <a:gd name="T57" fmla="*/ 5320 h 704"/>
                  <a:gd name="T58" fmla="*/ 173 w 149"/>
                  <a:gd name="T59" fmla="*/ 4919 h 704"/>
                  <a:gd name="T60" fmla="*/ 202 w 149"/>
                  <a:gd name="T61" fmla="*/ 4440 h 704"/>
                  <a:gd name="T62" fmla="*/ 283 w 149"/>
                  <a:gd name="T63" fmla="*/ 3893 h 704"/>
                  <a:gd name="T64" fmla="*/ 421 w 149"/>
                  <a:gd name="T65" fmla="*/ 3302 h 704"/>
                  <a:gd name="T66" fmla="*/ 633 w 149"/>
                  <a:gd name="T67" fmla="*/ 2676 h 704"/>
                  <a:gd name="T68" fmla="*/ 702 w 149"/>
                  <a:gd name="T69" fmla="*/ 2387 h 704"/>
                  <a:gd name="T70" fmla="*/ 731 w 149"/>
                  <a:gd name="T71" fmla="*/ 2009 h 704"/>
                  <a:gd name="T72" fmla="*/ 707 w 149"/>
                  <a:gd name="T73" fmla="*/ 1573 h 704"/>
                  <a:gd name="T74" fmla="*/ 642 w 149"/>
                  <a:gd name="T75" fmla="*/ 1146 h 704"/>
                  <a:gd name="T76" fmla="*/ 534 w 149"/>
                  <a:gd name="T77" fmla="*/ 728 h 704"/>
                  <a:gd name="T78" fmla="*/ 396 w 149"/>
                  <a:gd name="T79" fmla="*/ 377 h 704"/>
                  <a:gd name="T80" fmla="*/ 215 w 149"/>
                  <a:gd name="T81" fmla="*/ 120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598 w 128"/>
                <a:gd name="T1" fmla="*/ 0 h 217"/>
                <a:gd name="T2" fmla="*/ 669 w 128"/>
                <a:gd name="T3" fmla="*/ 81 h 217"/>
                <a:gd name="T4" fmla="*/ 732 w 128"/>
                <a:gd name="T5" fmla="*/ 242 h 217"/>
                <a:gd name="T6" fmla="*/ 782 w 128"/>
                <a:gd name="T7" fmla="*/ 449 h 217"/>
                <a:gd name="T8" fmla="*/ 815 w 128"/>
                <a:gd name="T9" fmla="*/ 697 h 217"/>
                <a:gd name="T10" fmla="*/ 808 w 128"/>
                <a:gd name="T11" fmla="*/ 993 h 217"/>
                <a:gd name="T12" fmla="*/ 739 w 128"/>
                <a:gd name="T13" fmla="*/ 1298 h 217"/>
                <a:gd name="T14" fmla="*/ 598 w 128"/>
                <a:gd name="T15" fmla="*/ 1618 h 217"/>
                <a:gd name="T16" fmla="*/ 381 w 128"/>
                <a:gd name="T17" fmla="*/ 1941 h 217"/>
                <a:gd name="T18" fmla="*/ 313 w 128"/>
                <a:gd name="T19" fmla="*/ 1905 h 217"/>
                <a:gd name="T20" fmla="*/ 242 w 128"/>
                <a:gd name="T21" fmla="*/ 1878 h 217"/>
                <a:gd name="T22" fmla="*/ 167 w 128"/>
                <a:gd name="T23" fmla="*/ 1833 h 217"/>
                <a:gd name="T24" fmla="*/ 101 w 128"/>
                <a:gd name="T25" fmla="*/ 1797 h 217"/>
                <a:gd name="T26" fmla="*/ 50 w 128"/>
                <a:gd name="T27" fmla="*/ 1753 h 217"/>
                <a:gd name="T28" fmla="*/ 13 w 128"/>
                <a:gd name="T29" fmla="*/ 1699 h 217"/>
                <a:gd name="T30" fmla="*/ 0 w 128"/>
                <a:gd name="T31" fmla="*/ 1636 h 217"/>
                <a:gd name="T32" fmla="*/ 8 w 128"/>
                <a:gd name="T33" fmla="*/ 1591 h 217"/>
                <a:gd name="T34" fmla="*/ 83 w 128"/>
                <a:gd name="T35" fmla="*/ 1528 h 217"/>
                <a:gd name="T36" fmla="*/ 184 w 128"/>
                <a:gd name="T37" fmla="*/ 1442 h 217"/>
                <a:gd name="T38" fmla="*/ 293 w 128"/>
                <a:gd name="T39" fmla="*/ 1343 h 217"/>
                <a:gd name="T40" fmla="*/ 401 w 128"/>
                <a:gd name="T41" fmla="*/ 1199 h 217"/>
                <a:gd name="T42" fmla="*/ 502 w 128"/>
                <a:gd name="T43" fmla="*/ 1002 h 217"/>
                <a:gd name="T44" fmla="*/ 580 w 128"/>
                <a:gd name="T45" fmla="*/ 742 h 217"/>
                <a:gd name="T46" fmla="*/ 618 w 128"/>
                <a:gd name="T47" fmla="*/ 413 h 217"/>
                <a:gd name="T48" fmla="*/ 598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687 w 117"/>
                <a:gd name="T1" fmla="*/ 0 h 132"/>
                <a:gd name="T2" fmla="*/ 0 w 117"/>
                <a:gd name="T3" fmla="*/ 309 h 132"/>
                <a:gd name="T4" fmla="*/ 27 w 117"/>
                <a:gd name="T5" fmla="*/ 320 h 132"/>
                <a:gd name="T6" fmla="*/ 127 w 117"/>
                <a:gd name="T7" fmla="*/ 359 h 132"/>
                <a:gd name="T8" fmla="*/ 266 w 117"/>
                <a:gd name="T9" fmla="*/ 446 h 132"/>
                <a:gd name="T10" fmla="*/ 421 w 117"/>
                <a:gd name="T11" fmla="*/ 580 h 132"/>
                <a:gd name="T12" fmla="*/ 605 w 117"/>
                <a:gd name="T13" fmla="*/ 766 h 132"/>
                <a:gd name="T14" fmla="*/ 769 w 117"/>
                <a:gd name="T15" fmla="*/ 988 h 132"/>
                <a:gd name="T16" fmla="*/ 935 w 117"/>
                <a:gd name="T17" fmla="*/ 1272 h 132"/>
                <a:gd name="T18" fmla="*/ 1062 w 117"/>
                <a:gd name="T19" fmla="*/ 1631 h 132"/>
                <a:gd name="T20" fmla="*/ 1071 w 117"/>
                <a:gd name="T21" fmla="*/ 1483 h 132"/>
                <a:gd name="T22" fmla="*/ 1053 w 117"/>
                <a:gd name="T23" fmla="*/ 1322 h 132"/>
                <a:gd name="T24" fmla="*/ 989 w 117"/>
                <a:gd name="T25" fmla="*/ 1111 h 132"/>
                <a:gd name="T26" fmla="*/ 908 w 117"/>
                <a:gd name="T27" fmla="*/ 914 h 132"/>
                <a:gd name="T28" fmla="*/ 814 w 117"/>
                <a:gd name="T29" fmla="*/ 717 h 132"/>
                <a:gd name="T30" fmla="*/ 714 w 117"/>
                <a:gd name="T31" fmla="*/ 555 h 132"/>
                <a:gd name="T32" fmla="*/ 614 w 117"/>
                <a:gd name="T33" fmla="*/ 446 h 132"/>
                <a:gd name="T34" fmla="*/ 529 w 117"/>
                <a:gd name="T35" fmla="*/ 394 h 132"/>
                <a:gd name="T36" fmla="*/ 632 w 117"/>
                <a:gd name="T37" fmla="*/ 359 h 132"/>
                <a:gd name="T38" fmla="*/ 723 w 117"/>
                <a:gd name="T39" fmla="*/ 344 h 132"/>
                <a:gd name="T40" fmla="*/ 814 w 117"/>
                <a:gd name="T41" fmla="*/ 320 h 132"/>
                <a:gd name="T42" fmla="*/ 899 w 117"/>
                <a:gd name="T43" fmla="*/ 309 h 132"/>
                <a:gd name="T44" fmla="*/ 962 w 117"/>
                <a:gd name="T45" fmla="*/ 295 h 132"/>
                <a:gd name="T46" fmla="*/ 998 w 117"/>
                <a:gd name="T47" fmla="*/ 271 h 132"/>
                <a:gd name="T48" fmla="*/ 1035 w 117"/>
                <a:gd name="T49" fmla="*/ 260 h 132"/>
                <a:gd name="T50" fmla="*/ 1044 w 117"/>
                <a:gd name="T51" fmla="*/ 260 h 132"/>
                <a:gd name="T52" fmla="*/ 687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61 w 29"/>
                <a:gd name="T1" fmla="*/ 0 h 77"/>
                <a:gd name="T2" fmla="*/ 207 w 29"/>
                <a:gd name="T3" fmla="*/ 0 h 77"/>
                <a:gd name="T4" fmla="*/ 144 w 29"/>
                <a:gd name="T5" fmla="*/ 50 h 77"/>
                <a:gd name="T6" fmla="*/ 81 w 29"/>
                <a:gd name="T7" fmla="*/ 114 h 77"/>
                <a:gd name="T8" fmla="*/ 36 w 29"/>
                <a:gd name="T9" fmla="*/ 242 h 77"/>
                <a:gd name="T10" fmla="*/ 9 w 29"/>
                <a:gd name="T11" fmla="*/ 381 h 77"/>
                <a:gd name="T12" fmla="*/ 0 w 29"/>
                <a:gd name="T13" fmla="*/ 559 h 77"/>
                <a:gd name="T14" fmla="*/ 27 w 29"/>
                <a:gd name="T15" fmla="*/ 762 h 77"/>
                <a:gd name="T16" fmla="*/ 99 w 29"/>
                <a:gd name="T17" fmla="*/ 975 h 77"/>
                <a:gd name="T18" fmla="*/ 135 w 29"/>
                <a:gd name="T19" fmla="*/ 673 h 77"/>
                <a:gd name="T20" fmla="*/ 171 w 29"/>
                <a:gd name="T21" fmla="*/ 470 h 77"/>
                <a:gd name="T22" fmla="*/ 207 w 29"/>
                <a:gd name="T23" fmla="*/ 278 h 77"/>
                <a:gd name="T24" fmla="*/ 261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  <a:latin typeface="Arial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158 h 237"/>
                <a:gd name="T4" fmla="*/ 21 w 257"/>
                <a:gd name="T5" fmla="*/ 313 h 237"/>
                <a:gd name="T6" fmla="*/ 42 w 257"/>
                <a:gd name="T7" fmla="*/ 470 h 237"/>
                <a:gd name="T8" fmla="*/ 77 w 257"/>
                <a:gd name="T9" fmla="*/ 613 h 237"/>
                <a:gd name="T10" fmla="*/ 127 w 257"/>
                <a:gd name="T11" fmla="*/ 746 h 237"/>
                <a:gd name="T12" fmla="*/ 191 w 257"/>
                <a:gd name="T13" fmla="*/ 883 h 237"/>
                <a:gd name="T14" fmla="*/ 268 w 257"/>
                <a:gd name="T15" fmla="*/ 1008 h 237"/>
                <a:gd name="T16" fmla="*/ 358 w 257"/>
                <a:gd name="T17" fmla="*/ 1113 h 237"/>
                <a:gd name="T18" fmla="*/ 472 w 257"/>
                <a:gd name="T19" fmla="*/ 1214 h 237"/>
                <a:gd name="T20" fmla="*/ 604 w 257"/>
                <a:gd name="T21" fmla="*/ 1301 h 237"/>
                <a:gd name="T22" fmla="*/ 745 w 257"/>
                <a:gd name="T23" fmla="*/ 1371 h 237"/>
                <a:gd name="T24" fmla="*/ 919 w 257"/>
                <a:gd name="T25" fmla="*/ 1426 h 237"/>
                <a:gd name="T26" fmla="*/ 1110 w 257"/>
                <a:gd name="T27" fmla="*/ 1464 h 237"/>
                <a:gd name="T28" fmla="*/ 1320 w 257"/>
                <a:gd name="T29" fmla="*/ 1484 h 237"/>
                <a:gd name="T30" fmla="*/ 1545 w 257"/>
                <a:gd name="T31" fmla="*/ 1476 h 237"/>
                <a:gd name="T32" fmla="*/ 1805 w 257"/>
                <a:gd name="T33" fmla="*/ 1451 h 237"/>
                <a:gd name="T34" fmla="*/ 1574 w 257"/>
                <a:gd name="T35" fmla="*/ 1421 h 237"/>
                <a:gd name="T36" fmla="*/ 1370 w 257"/>
                <a:gd name="T37" fmla="*/ 1376 h 237"/>
                <a:gd name="T38" fmla="*/ 1192 w 257"/>
                <a:gd name="T39" fmla="*/ 1326 h 237"/>
                <a:gd name="T40" fmla="*/ 1039 w 257"/>
                <a:gd name="T41" fmla="*/ 1276 h 237"/>
                <a:gd name="T42" fmla="*/ 898 w 257"/>
                <a:gd name="T43" fmla="*/ 1209 h 237"/>
                <a:gd name="T44" fmla="*/ 787 w 257"/>
                <a:gd name="T45" fmla="*/ 1138 h 237"/>
                <a:gd name="T46" fmla="*/ 681 w 257"/>
                <a:gd name="T47" fmla="*/ 1058 h 237"/>
                <a:gd name="T48" fmla="*/ 591 w 257"/>
                <a:gd name="T49" fmla="*/ 971 h 237"/>
                <a:gd name="T50" fmla="*/ 506 w 257"/>
                <a:gd name="T51" fmla="*/ 883 h 237"/>
                <a:gd name="T52" fmla="*/ 429 w 257"/>
                <a:gd name="T53" fmla="*/ 783 h 237"/>
                <a:gd name="T54" fmla="*/ 366 w 257"/>
                <a:gd name="T55" fmla="*/ 671 h 237"/>
                <a:gd name="T56" fmla="*/ 302 w 257"/>
                <a:gd name="T57" fmla="*/ 550 h 237"/>
                <a:gd name="T58" fmla="*/ 231 w 257"/>
                <a:gd name="T59" fmla="*/ 433 h 237"/>
                <a:gd name="T60" fmla="*/ 162 w 257"/>
                <a:gd name="T61" fmla="*/ 295 h 237"/>
                <a:gd name="T62" fmla="*/ 85 w 257"/>
                <a:gd name="T63" fmla="*/ 150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546 w 124"/>
                <a:gd name="T1" fmla="*/ 0 h 110"/>
                <a:gd name="T2" fmla="*/ 878 w 124"/>
                <a:gd name="T3" fmla="*/ 690 h 110"/>
                <a:gd name="T4" fmla="*/ 849 w 124"/>
                <a:gd name="T5" fmla="*/ 682 h 110"/>
                <a:gd name="T6" fmla="*/ 758 w 124"/>
                <a:gd name="T7" fmla="*/ 670 h 110"/>
                <a:gd name="T8" fmla="*/ 631 w 124"/>
                <a:gd name="T9" fmla="*/ 644 h 110"/>
                <a:gd name="T10" fmla="*/ 482 w 124"/>
                <a:gd name="T11" fmla="*/ 632 h 110"/>
                <a:gd name="T12" fmla="*/ 319 w 124"/>
                <a:gd name="T13" fmla="*/ 619 h 110"/>
                <a:gd name="T14" fmla="*/ 178 w 124"/>
                <a:gd name="T15" fmla="*/ 627 h 110"/>
                <a:gd name="T16" fmla="*/ 64 w 124"/>
                <a:gd name="T17" fmla="*/ 652 h 110"/>
                <a:gd name="T18" fmla="*/ 0 w 124"/>
                <a:gd name="T19" fmla="*/ 703 h 110"/>
                <a:gd name="T20" fmla="*/ 29 w 124"/>
                <a:gd name="T21" fmla="*/ 627 h 110"/>
                <a:gd name="T22" fmla="*/ 56 w 124"/>
                <a:gd name="T23" fmla="*/ 569 h 110"/>
                <a:gd name="T24" fmla="*/ 114 w 124"/>
                <a:gd name="T25" fmla="*/ 523 h 110"/>
                <a:gd name="T26" fmla="*/ 178 w 124"/>
                <a:gd name="T27" fmla="*/ 485 h 110"/>
                <a:gd name="T28" fmla="*/ 255 w 124"/>
                <a:gd name="T29" fmla="*/ 460 h 110"/>
                <a:gd name="T30" fmla="*/ 333 w 124"/>
                <a:gd name="T31" fmla="*/ 452 h 110"/>
                <a:gd name="T32" fmla="*/ 418 w 124"/>
                <a:gd name="T33" fmla="*/ 452 h 110"/>
                <a:gd name="T34" fmla="*/ 511 w 124"/>
                <a:gd name="T35" fmla="*/ 473 h 110"/>
                <a:gd name="T36" fmla="*/ 516 w 124"/>
                <a:gd name="T37" fmla="*/ 452 h 110"/>
                <a:gd name="T38" fmla="*/ 495 w 124"/>
                <a:gd name="T39" fmla="*/ 359 h 110"/>
                <a:gd name="T40" fmla="*/ 474 w 124"/>
                <a:gd name="T41" fmla="*/ 243 h 110"/>
                <a:gd name="T42" fmla="*/ 460 w 124"/>
                <a:gd name="T43" fmla="*/ 192 h 110"/>
                <a:gd name="T44" fmla="*/ 447 w 124"/>
                <a:gd name="T45" fmla="*/ 192 h 110"/>
                <a:gd name="T46" fmla="*/ 431 w 124"/>
                <a:gd name="T47" fmla="*/ 184 h 110"/>
                <a:gd name="T48" fmla="*/ 418 w 124"/>
                <a:gd name="T49" fmla="*/ 167 h 110"/>
                <a:gd name="T50" fmla="*/ 405 w 124"/>
                <a:gd name="T51" fmla="*/ 147 h 110"/>
                <a:gd name="T52" fmla="*/ 405 w 124"/>
                <a:gd name="T53" fmla="*/ 121 h 110"/>
                <a:gd name="T54" fmla="*/ 418 w 124"/>
                <a:gd name="T55" fmla="*/ 88 h 110"/>
                <a:gd name="T56" fmla="*/ 468 w 124"/>
                <a:gd name="T57" fmla="*/ 51 h 110"/>
                <a:gd name="T58" fmla="*/ 546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222 w 46"/>
                <a:gd name="T1" fmla="*/ 0 h 94"/>
                <a:gd name="T2" fmla="*/ 142 w 46"/>
                <a:gd name="T3" fmla="*/ 233 h 94"/>
                <a:gd name="T4" fmla="*/ 107 w 46"/>
                <a:gd name="T5" fmla="*/ 382 h 94"/>
                <a:gd name="T6" fmla="*/ 78 w 46"/>
                <a:gd name="T7" fmla="*/ 486 h 94"/>
                <a:gd name="T8" fmla="*/ 0 w 46"/>
                <a:gd name="T9" fmla="*/ 578 h 94"/>
                <a:gd name="T10" fmla="*/ 86 w 46"/>
                <a:gd name="T11" fmla="*/ 540 h 94"/>
                <a:gd name="T12" fmla="*/ 166 w 46"/>
                <a:gd name="T13" fmla="*/ 491 h 94"/>
                <a:gd name="T14" fmla="*/ 230 w 46"/>
                <a:gd name="T15" fmla="*/ 424 h 94"/>
                <a:gd name="T16" fmla="*/ 286 w 46"/>
                <a:gd name="T17" fmla="*/ 350 h 94"/>
                <a:gd name="T18" fmla="*/ 321 w 46"/>
                <a:gd name="T19" fmla="*/ 270 h 94"/>
                <a:gd name="T20" fmla="*/ 329 w 46"/>
                <a:gd name="T21" fmla="*/ 183 h 94"/>
                <a:gd name="T22" fmla="*/ 299 w 46"/>
                <a:gd name="T23" fmla="*/ 92 h 94"/>
                <a:gd name="T24" fmla="*/ 222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42 w 149"/>
                <a:gd name="T3" fmla="*/ 65 h 704"/>
                <a:gd name="T4" fmla="*/ 111 w 149"/>
                <a:gd name="T5" fmla="*/ 150 h 704"/>
                <a:gd name="T6" fmla="*/ 195 w 149"/>
                <a:gd name="T7" fmla="*/ 255 h 704"/>
                <a:gd name="T8" fmla="*/ 285 w 149"/>
                <a:gd name="T9" fmla="*/ 395 h 704"/>
                <a:gd name="T10" fmla="*/ 404 w 149"/>
                <a:gd name="T11" fmla="*/ 565 h 704"/>
                <a:gd name="T12" fmla="*/ 509 w 149"/>
                <a:gd name="T13" fmla="*/ 748 h 704"/>
                <a:gd name="T14" fmla="*/ 612 w 149"/>
                <a:gd name="T15" fmla="*/ 961 h 704"/>
                <a:gd name="T16" fmla="*/ 696 w 149"/>
                <a:gd name="T17" fmla="*/ 1206 h 704"/>
                <a:gd name="T18" fmla="*/ 778 w 149"/>
                <a:gd name="T19" fmla="*/ 1464 h 704"/>
                <a:gd name="T20" fmla="*/ 836 w 149"/>
                <a:gd name="T21" fmla="*/ 1761 h 704"/>
                <a:gd name="T22" fmla="*/ 862 w 149"/>
                <a:gd name="T23" fmla="*/ 2091 h 704"/>
                <a:gd name="T24" fmla="*/ 876 w 149"/>
                <a:gd name="T25" fmla="*/ 2434 h 704"/>
                <a:gd name="T26" fmla="*/ 836 w 149"/>
                <a:gd name="T27" fmla="*/ 2819 h 704"/>
                <a:gd name="T28" fmla="*/ 757 w 149"/>
                <a:gd name="T29" fmla="*/ 3225 h 704"/>
                <a:gd name="T30" fmla="*/ 641 w 149"/>
                <a:gd name="T31" fmla="*/ 3649 h 704"/>
                <a:gd name="T32" fmla="*/ 467 w 149"/>
                <a:gd name="T33" fmla="*/ 4120 h 704"/>
                <a:gd name="T34" fmla="*/ 272 w 149"/>
                <a:gd name="T35" fmla="*/ 4652 h 704"/>
                <a:gd name="T36" fmla="*/ 145 w 149"/>
                <a:gd name="T37" fmla="*/ 5146 h 704"/>
                <a:gd name="T38" fmla="*/ 69 w 149"/>
                <a:gd name="T39" fmla="*/ 5603 h 704"/>
                <a:gd name="T40" fmla="*/ 42 w 149"/>
                <a:gd name="T41" fmla="*/ 6041 h 704"/>
                <a:gd name="T42" fmla="*/ 42 w 149"/>
                <a:gd name="T43" fmla="*/ 6459 h 704"/>
                <a:gd name="T44" fmla="*/ 55 w 149"/>
                <a:gd name="T45" fmla="*/ 6841 h 704"/>
                <a:gd name="T46" fmla="*/ 84 w 149"/>
                <a:gd name="T47" fmla="*/ 7184 h 704"/>
                <a:gd name="T48" fmla="*/ 98 w 149"/>
                <a:gd name="T49" fmla="*/ 7514 h 704"/>
                <a:gd name="T50" fmla="*/ 285 w 149"/>
                <a:gd name="T51" fmla="*/ 7344 h 704"/>
                <a:gd name="T52" fmla="*/ 272 w 149"/>
                <a:gd name="T53" fmla="*/ 7259 h 704"/>
                <a:gd name="T54" fmla="*/ 251 w 149"/>
                <a:gd name="T55" fmla="*/ 7011 h 704"/>
                <a:gd name="T56" fmla="*/ 229 w 149"/>
                <a:gd name="T57" fmla="*/ 6639 h 704"/>
                <a:gd name="T58" fmla="*/ 243 w 149"/>
                <a:gd name="T59" fmla="*/ 6139 h 704"/>
                <a:gd name="T60" fmla="*/ 285 w 149"/>
                <a:gd name="T61" fmla="*/ 5541 h 704"/>
                <a:gd name="T62" fmla="*/ 404 w 149"/>
                <a:gd name="T63" fmla="*/ 4858 h 704"/>
                <a:gd name="T64" fmla="*/ 599 w 149"/>
                <a:gd name="T65" fmla="*/ 4120 h 704"/>
                <a:gd name="T66" fmla="*/ 897 w 149"/>
                <a:gd name="T67" fmla="*/ 3342 h 704"/>
                <a:gd name="T68" fmla="*/ 994 w 149"/>
                <a:gd name="T69" fmla="*/ 2980 h 704"/>
                <a:gd name="T70" fmla="*/ 1037 w 149"/>
                <a:gd name="T71" fmla="*/ 2509 h 704"/>
                <a:gd name="T72" fmla="*/ 1002 w 149"/>
                <a:gd name="T73" fmla="*/ 1963 h 704"/>
                <a:gd name="T74" fmla="*/ 913 w 149"/>
                <a:gd name="T75" fmla="*/ 1431 h 704"/>
                <a:gd name="T76" fmla="*/ 757 w 149"/>
                <a:gd name="T77" fmla="*/ 908 h 704"/>
                <a:gd name="T78" fmla="*/ 564 w 149"/>
                <a:gd name="T79" fmla="*/ 470 h 704"/>
                <a:gd name="T80" fmla="*/ 306 w 149"/>
                <a:gd name="T81" fmla="*/ 150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  <a:latin typeface="Arial" charset="0"/>
              </a:endParaRPr>
            </a:p>
          </p:txBody>
        </p:sp>
      </p:grpSp>
      <p:sp>
        <p:nvSpPr>
          <p:cNvPr id="6353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6353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B7DF4-7EA9-44D1-9967-291DADE571E1}" type="slidenum">
              <a:rPr 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235099"/>
      </p:ext>
    </p:extLst>
  </p:cSld>
  <p:clrMapOvr>
    <a:masterClrMapping/>
  </p:clrMapOvr>
  <p:transition>
    <p:comb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E8E6C-B6C1-450B-B2BA-3CCE9056BDEF}" type="slidenum">
              <a:rPr 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505753"/>
      </p:ext>
    </p:extLst>
  </p:cSld>
  <p:clrMapOvr>
    <a:masterClrMapping/>
  </p:clrMapOvr>
  <p:transition>
    <p:checker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B3CB8-F168-4997-928B-A8226A5F84F0}" type="slidenum">
              <a:rPr 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28266"/>
      </p:ext>
    </p:extLst>
  </p:cSld>
  <p:clrMapOvr>
    <a:masterClrMapping/>
  </p:clrMapOvr>
  <p:transition>
    <p:checker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FA22F-BDC3-41B3-9CFC-6278C6665ECD}" type="slidenum">
              <a:rPr 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942797"/>
      </p:ext>
    </p:extLst>
  </p:cSld>
  <p:clrMapOvr>
    <a:masterClrMapping/>
  </p:clrMapOvr>
  <p:transition>
    <p:checker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5CBF9-7A3D-4E38-8601-B1BC1B2E2B2E}" type="slidenum">
              <a:rPr 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41836"/>
      </p:ext>
    </p:extLst>
  </p:cSld>
  <p:clrMapOvr>
    <a:masterClrMapping/>
  </p:clrMapOvr>
  <p:transition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5D4BA-DF19-4DE9-B8BB-4051C63AE491}" type="slidenum">
              <a:rPr 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051487"/>
      </p:ext>
    </p:extLst>
  </p:cSld>
  <p:clrMapOvr>
    <a:masterClrMapping/>
  </p:clrMapOvr>
  <p:transition>
    <p:checker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D9427-5010-4485-9D6F-13E926F0C54C}" type="slidenum">
              <a:rPr 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509753"/>
      </p:ext>
    </p:extLst>
  </p:cSld>
  <p:clrMapOvr>
    <a:masterClrMapping/>
  </p:clrMapOvr>
  <p:transition>
    <p:checker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0371E-56FF-4E6F-B33A-463FF2E5BAAE}" type="slidenum">
              <a:rPr 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007312"/>
      </p:ext>
    </p:extLst>
  </p:cSld>
  <p:clrMapOvr>
    <a:masterClrMapping/>
  </p:clrMapOvr>
  <p:transition>
    <p:checker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E589C-C223-47F6-9D19-D926C8F93C82}" type="slidenum">
              <a:rPr 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219479"/>
      </p:ext>
    </p:extLst>
  </p:cSld>
  <p:clrMapOvr>
    <a:masterClrMapping/>
  </p:clrMapOvr>
  <p:transition>
    <p:checker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3EA57-C587-4012-92F3-8EFD2C512DB2}" type="slidenum">
              <a:rPr 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947705"/>
      </p:ext>
    </p:extLst>
  </p:cSld>
  <p:clrMapOvr>
    <a:masterClrMapping/>
  </p:clrMapOvr>
  <p:transition>
    <p:checker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14C7A-ABDF-4761-8F05-B90EE804E2AE}" type="slidenum">
              <a:rPr 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368447"/>
      </p:ext>
    </p:extLst>
  </p:cSld>
  <p:clrMapOvr>
    <a:masterClrMapping/>
  </p:clrMapOvr>
  <p:transition>
    <p:checker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81 w 596"/>
                  <a:gd name="T1" fmla="*/ 1840 h 666"/>
                  <a:gd name="T2" fmla="*/ 29 w 596"/>
                  <a:gd name="T3" fmla="*/ 1695 h 666"/>
                  <a:gd name="T4" fmla="*/ 0 w 596"/>
                  <a:gd name="T5" fmla="*/ 1436 h 666"/>
                  <a:gd name="T6" fmla="*/ 20 w 596"/>
                  <a:gd name="T7" fmla="*/ 1104 h 666"/>
                  <a:gd name="T8" fmla="*/ 125 w 596"/>
                  <a:gd name="T9" fmla="*/ 751 h 666"/>
                  <a:gd name="T10" fmla="*/ 344 w 596"/>
                  <a:gd name="T11" fmla="*/ 417 h 666"/>
                  <a:gd name="T12" fmla="*/ 711 w 596"/>
                  <a:gd name="T13" fmla="*/ 154 h 666"/>
                  <a:gd name="T14" fmla="*/ 1235 w 596"/>
                  <a:gd name="T15" fmla="*/ 9 h 666"/>
                  <a:gd name="T16" fmla="*/ 1901 w 596"/>
                  <a:gd name="T17" fmla="*/ 45 h 666"/>
                  <a:gd name="T18" fmla="*/ 2422 w 596"/>
                  <a:gd name="T19" fmla="*/ 339 h 666"/>
                  <a:gd name="T20" fmla="*/ 2771 w 596"/>
                  <a:gd name="T21" fmla="*/ 821 h 666"/>
                  <a:gd name="T22" fmla="*/ 2957 w 596"/>
                  <a:gd name="T23" fmla="*/ 1411 h 666"/>
                  <a:gd name="T24" fmla="*/ 2977 w 596"/>
                  <a:gd name="T25" fmla="*/ 2034 h 666"/>
                  <a:gd name="T26" fmla="*/ 2832 w 596"/>
                  <a:gd name="T27" fmla="*/ 2611 h 666"/>
                  <a:gd name="T28" fmla="*/ 2536 w 596"/>
                  <a:gd name="T29" fmla="*/ 3057 h 666"/>
                  <a:gd name="T30" fmla="*/ 2087 w 596"/>
                  <a:gd name="T31" fmla="*/ 3296 h 666"/>
                  <a:gd name="T32" fmla="*/ 1946 w 596"/>
                  <a:gd name="T33" fmla="*/ 3275 h 666"/>
                  <a:gd name="T34" fmla="*/ 2205 w 596"/>
                  <a:gd name="T35" fmla="*/ 3068 h 666"/>
                  <a:gd name="T36" fmla="*/ 2411 w 596"/>
                  <a:gd name="T37" fmla="*/ 2705 h 666"/>
                  <a:gd name="T38" fmla="*/ 2545 w 596"/>
                  <a:gd name="T39" fmla="*/ 2256 h 666"/>
                  <a:gd name="T40" fmla="*/ 2601 w 596"/>
                  <a:gd name="T41" fmla="*/ 1766 h 666"/>
                  <a:gd name="T42" fmla="*/ 2572 w 596"/>
                  <a:gd name="T43" fmla="*/ 1282 h 666"/>
                  <a:gd name="T44" fmla="*/ 2427 w 596"/>
                  <a:gd name="T45" fmla="*/ 865 h 666"/>
                  <a:gd name="T46" fmla="*/ 2165 w 596"/>
                  <a:gd name="T47" fmla="*/ 557 h 666"/>
                  <a:gd name="T48" fmla="*/ 1707 w 596"/>
                  <a:gd name="T49" fmla="*/ 372 h 666"/>
                  <a:gd name="T50" fmla="*/ 1230 w 596"/>
                  <a:gd name="T51" fmla="*/ 303 h 666"/>
                  <a:gd name="T52" fmla="*/ 870 w 596"/>
                  <a:gd name="T53" fmla="*/ 352 h 666"/>
                  <a:gd name="T54" fmla="*/ 606 w 596"/>
                  <a:gd name="T55" fmla="*/ 502 h 666"/>
                  <a:gd name="T56" fmla="*/ 420 w 596"/>
                  <a:gd name="T57" fmla="*/ 740 h 666"/>
                  <a:gd name="T58" fmla="*/ 284 w 596"/>
                  <a:gd name="T59" fmla="*/ 1023 h 666"/>
                  <a:gd name="T60" fmla="*/ 199 w 596"/>
                  <a:gd name="T61" fmla="*/ 1351 h 666"/>
                  <a:gd name="T62" fmla="*/ 141 w 596"/>
                  <a:gd name="T63" fmla="*/ 1686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125 h 237"/>
                  <a:gd name="T4" fmla="*/ 16 w 257"/>
                  <a:gd name="T5" fmla="*/ 251 h 237"/>
                  <a:gd name="T6" fmla="*/ 29 w 257"/>
                  <a:gd name="T7" fmla="*/ 376 h 237"/>
                  <a:gd name="T8" fmla="*/ 53 w 257"/>
                  <a:gd name="T9" fmla="*/ 493 h 237"/>
                  <a:gd name="T10" fmla="*/ 89 w 257"/>
                  <a:gd name="T11" fmla="*/ 598 h 237"/>
                  <a:gd name="T12" fmla="*/ 133 w 257"/>
                  <a:gd name="T13" fmla="*/ 708 h 237"/>
                  <a:gd name="T14" fmla="*/ 187 w 257"/>
                  <a:gd name="T15" fmla="*/ 809 h 237"/>
                  <a:gd name="T16" fmla="*/ 251 w 257"/>
                  <a:gd name="T17" fmla="*/ 894 h 237"/>
                  <a:gd name="T18" fmla="*/ 331 w 257"/>
                  <a:gd name="T19" fmla="*/ 975 h 237"/>
                  <a:gd name="T20" fmla="*/ 424 w 257"/>
                  <a:gd name="T21" fmla="*/ 1044 h 237"/>
                  <a:gd name="T22" fmla="*/ 524 w 257"/>
                  <a:gd name="T23" fmla="*/ 1100 h 237"/>
                  <a:gd name="T24" fmla="*/ 647 w 257"/>
                  <a:gd name="T25" fmla="*/ 1145 h 237"/>
                  <a:gd name="T26" fmla="*/ 780 w 257"/>
                  <a:gd name="T27" fmla="*/ 1174 h 237"/>
                  <a:gd name="T28" fmla="*/ 929 w 257"/>
                  <a:gd name="T29" fmla="*/ 1190 h 237"/>
                  <a:gd name="T30" fmla="*/ 1086 w 257"/>
                  <a:gd name="T31" fmla="*/ 1185 h 237"/>
                  <a:gd name="T32" fmla="*/ 1269 w 257"/>
                  <a:gd name="T33" fmla="*/ 1165 h 237"/>
                  <a:gd name="T34" fmla="*/ 1106 w 257"/>
                  <a:gd name="T35" fmla="*/ 1140 h 237"/>
                  <a:gd name="T36" fmla="*/ 962 w 257"/>
                  <a:gd name="T37" fmla="*/ 1105 h 237"/>
                  <a:gd name="T38" fmla="*/ 840 w 257"/>
                  <a:gd name="T39" fmla="*/ 1064 h 237"/>
                  <a:gd name="T40" fmla="*/ 731 w 257"/>
                  <a:gd name="T41" fmla="*/ 1024 h 237"/>
                  <a:gd name="T42" fmla="*/ 631 w 257"/>
                  <a:gd name="T43" fmla="*/ 968 h 237"/>
                  <a:gd name="T44" fmla="*/ 553 w 257"/>
                  <a:gd name="T45" fmla="*/ 914 h 237"/>
                  <a:gd name="T46" fmla="*/ 480 w 257"/>
                  <a:gd name="T47" fmla="*/ 849 h 237"/>
                  <a:gd name="T48" fmla="*/ 415 w 257"/>
                  <a:gd name="T49" fmla="*/ 777 h 237"/>
                  <a:gd name="T50" fmla="*/ 355 w 257"/>
                  <a:gd name="T51" fmla="*/ 708 h 237"/>
                  <a:gd name="T52" fmla="*/ 302 w 257"/>
                  <a:gd name="T53" fmla="*/ 627 h 237"/>
                  <a:gd name="T54" fmla="*/ 258 w 257"/>
                  <a:gd name="T55" fmla="*/ 538 h 237"/>
                  <a:gd name="T56" fmla="*/ 213 w 257"/>
                  <a:gd name="T57" fmla="*/ 441 h 237"/>
                  <a:gd name="T58" fmla="*/ 162 w 257"/>
                  <a:gd name="T59" fmla="*/ 347 h 237"/>
                  <a:gd name="T60" fmla="*/ 113 w 257"/>
                  <a:gd name="T61" fmla="*/ 235 h 237"/>
                  <a:gd name="T62" fmla="*/ 60 w 257"/>
                  <a:gd name="T63" fmla="*/ 121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384 w 124"/>
                  <a:gd name="T1" fmla="*/ 0 h 110"/>
                  <a:gd name="T2" fmla="*/ 619 w 124"/>
                  <a:gd name="T3" fmla="*/ 552 h 110"/>
                  <a:gd name="T4" fmla="*/ 599 w 124"/>
                  <a:gd name="T5" fmla="*/ 548 h 110"/>
                  <a:gd name="T6" fmla="*/ 534 w 124"/>
                  <a:gd name="T7" fmla="*/ 539 h 110"/>
                  <a:gd name="T8" fmla="*/ 445 w 124"/>
                  <a:gd name="T9" fmla="*/ 518 h 110"/>
                  <a:gd name="T10" fmla="*/ 340 w 124"/>
                  <a:gd name="T11" fmla="*/ 507 h 110"/>
                  <a:gd name="T12" fmla="*/ 226 w 124"/>
                  <a:gd name="T13" fmla="*/ 498 h 110"/>
                  <a:gd name="T14" fmla="*/ 125 w 124"/>
                  <a:gd name="T15" fmla="*/ 503 h 110"/>
                  <a:gd name="T16" fmla="*/ 45 w 124"/>
                  <a:gd name="T17" fmla="*/ 523 h 110"/>
                  <a:gd name="T18" fmla="*/ 0 w 124"/>
                  <a:gd name="T19" fmla="*/ 564 h 110"/>
                  <a:gd name="T20" fmla="*/ 20 w 124"/>
                  <a:gd name="T21" fmla="*/ 503 h 110"/>
                  <a:gd name="T22" fmla="*/ 40 w 124"/>
                  <a:gd name="T23" fmla="*/ 455 h 110"/>
                  <a:gd name="T24" fmla="*/ 80 w 124"/>
                  <a:gd name="T25" fmla="*/ 421 h 110"/>
                  <a:gd name="T26" fmla="*/ 125 w 124"/>
                  <a:gd name="T27" fmla="*/ 389 h 110"/>
                  <a:gd name="T28" fmla="*/ 179 w 124"/>
                  <a:gd name="T29" fmla="*/ 369 h 110"/>
                  <a:gd name="T30" fmla="*/ 235 w 124"/>
                  <a:gd name="T31" fmla="*/ 364 h 110"/>
                  <a:gd name="T32" fmla="*/ 295 w 124"/>
                  <a:gd name="T33" fmla="*/ 364 h 110"/>
                  <a:gd name="T34" fmla="*/ 360 w 124"/>
                  <a:gd name="T35" fmla="*/ 380 h 110"/>
                  <a:gd name="T36" fmla="*/ 364 w 124"/>
                  <a:gd name="T37" fmla="*/ 364 h 110"/>
                  <a:gd name="T38" fmla="*/ 348 w 124"/>
                  <a:gd name="T39" fmla="*/ 287 h 110"/>
                  <a:gd name="T40" fmla="*/ 335 w 124"/>
                  <a:gd name="T41" fmla="*/ 195 h 110"/>
                  <a:gd name="T42" fmla="*/ 324 w 124"/>
                  <a:gd name="T43" fmla="*/ 154 h 110"/>
                  <a:gd name="T44" fmla="*/ 315 w 124"/>
                  <a:gd name="T45" fmla="*/ 154 h 110"/>
                  <a:gd name="T46" fmla="*/ 304 w 124"/>
                  <a:gd name="T47" fmla="*/ 149 h 110"/>
                  <a:gd name="T48" fmla="*/ 295 w 124"/>
                  <a:gd name="T49" fmla="*/ 134 h 110"/>
                  <a:gd name="T50" fmla="*/ 284 w 124"/>
                  <a:gd name="T51" fmla="*/ 118 h 110"/>
                  <a:gd name="T52" fmla="*/ 284 w 124"/>
                  <a:gd name="T53" fmla="*/ 97 h 110"/>
                  <a:gd name="T54" fmla="*/ 295 w 124"/>
                  <a:gd name="T55" fmla="*/ 72 h 110"/>
                  <a:gd name="T56" fmla="*/ 328 w 124"/>
                  <a:gd name="T57" fmla="*/ 41 h 110"/>
                  <a:gd name="T58" fmla="*/ 384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25 w 109"/>
                  <a:gd name="T3" fmla="*/ 4 h 156"/>
                  <a:gd name="T4" fmla="*/ 90 w 109"/>
                  <a:gd name="T5" fmla="*/ 24 h 156"/>
                  <a:gd name="T6" fmla="*/ 187 w 109"/>
                  <a:gd name="T7" fmla="*/ 60 h 156"/>
                  <a:gd name="T8" fmla="*/ 292 w 109"/>
                  <a:gd name="T9" fmla="*/ 118 h 156"/>
                  <a:gd name="T10" fmla="*/ 393 w 109"/>
                  <a:gd name="T11" fmla="*/ 218 h 156"/>
                  <a:gd name="T12" fmla="*/ 486 w 109"/>
                  <a:gd name="T13" fmla="*/ 351 h 156"/>
                  <a:gd name="T14" fmla="*/ 542 w 109"/>
                  <a:gd name="T15" fmla="*/ 534 h 156"/>
                  <a:gd name="T16" fmla="*/ 551 w 109"/>
                  <a:gd name="T17" fmla="*/ 772 h 156"/>
                  <a:gd name="T18" fmla="*/ 530 w 109"/>
                  <a:gd name="T19" fmla="*/ 772 h 156"/>
                  <a:gd name="T20" fmla="*/ 501 w 109"/>
                  <a:gd name="T21" fmla="*/ 772 h 156"/>
                  <a:gd name="T22" fmla="*/ 470 w 109"/>
                  <a:gd name="T23" fmla="*/ 772 h 156"/>
                  <a:gd name="T24" fmla="*/ 441 w 109"/>
                  <a:gd name="T25" fmla="*/ 763 h 156"/>
                  <a:gd name="T26" fmla="*/ 409 w 109"/>
                  <a:gd name="T27" fmla="*/ 756 h 156"/>
                  <a:gd name="T28" fmla="*/ 373 w 109"/>
                  <a:gd name="T29" fmla="*/ 743 h 156"/>
                  <a:gd name="T30" fmla="*/ 333 w 109"/>
                  <a:gd name="T31" fmla="*/ 718 h 156"/>
                  <a:gd name="T32" fmla="*/ 292 w 109"/>
                  <a:gd name="T33" fmla="*/ 687 h 156"/>
                  <a:gd name="T34" fmla="*/ 267 w 109"/>
                  <a:gd name="T35" fmla="*/ 623 h 156"/>
                  <a:gd name="T36" fmla="*/ 267 w 109"/>
                  <a:gd name="T37" fmla="*/ 549 h 156"/>
                  <a:gd name="T38" fmla="*/ 283 w 109"/>
                  <a:gd name="T39" fmla="*/ 476 h 156"/>
                  <a:gd name="T40" fmla="*/ 299 w 109"/>
                  <a:gd name="T41" fmla="*/ 396 h 156"/>
                  <a:gd name="T42" fmla="*/ 283 w 109"/>
                  <a:gd name="T43" fmla="*/ 307 h 156"/>
                  <a:gd name="T44" fmla="*/ 243 w 109"/>
                  <a:gd name="T45" fmla="*/ 214 h 156"/>
                  <a:gd name="T46" fmla="*/ 157 w 109"/>
                  <a:gd name="T47" fmla="*/ 113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155 w 46"/>
                  <a:gd name="T1" fmla="*/ 0 h 94"/>
                  <a:gd name="T2" fmla="*/ 101 w 46"/>
                  <a:gd name="T3" fmla="*/ 187 h 94"/>
                  <a:gd name="T4" fmla="*/ 76 w 46"/>
                  <a:gd name="T5" fmla="*/ 307 h 94"/>
                  <a:gd name="T6" fmla="*/ 56 w 46"/>
                  <a:gd name="T7" fmla="*/ 391 h 94"/>
                  <a:gd name="T8" fmla="*/ 0 w 46"/>
                  <a:gd name="T9" fmla="*/ 465 h 94"/>
                  <a:gd name="T10" fmla="*/ 60 w 46"/>
                  <a:gd name="T11" fmla="*/ 436 h 94"/>
                  <a:gd name="T12" fmla="*/ 116 w 46"/>
                  <a:gd name="T13" fmla="*/ 396 h 94"/>
                  <a:gd name="T14" fmla="*/ 161 w 46"/>
                  <a:gd name="T15" fmla="*/ 340 h 94"/>
                  <a:gd name="T16" fmla="*/ 202 w 46"/>
                  <a:gd name="T17" fmla="*/ 282 h 94"/>
                  <a:gd name="T18" fmla="*/ 226 w 46"/>
                  <a:gd name="T19" fmla="*/ 218 h 94"/>
                  <a:gd name="T20" fmla="*/ 231 w 46"/>
                  <a:gd name="T21" fmla="*/ 149 h 94"/>
                  <a:gd name="T22" fmla="*/ 210 w 46"/>
                  <a:gd name="T23" fmla="*/ 73 h 94"/>
                  <a:gd name="T24" fmla="*/ 155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4 w 54"/>
                  <a:gd name="T3" fmla="*/ 5 h 40"/>
                  <a:gd name="T4" fmla="*/ 29 w 54"/>
                  <a:gd name="T5" fmla="*/ 16 h 40"/>
                  <a:gd name="T6" fmla="*/ 64 w 54"/>
                  <a:gd name="T7" fmla="*/ 41 h 40"/>
                  <a:gd name="T8" fmla="*/ 104 w 54"/>
                  <a:gd name="T9" fmla="*/ 61 h 40"/>
                  <a:gd name="T10" fmla="*/ 142 w 54"/>
                  <a:gd name="T11" fmla="*/ 77 h 40"/>
                  <a:gd name="T12" fmla="*/ 187 w 54"/>
                  <a:gd name="T13" fmla="*/ 86 h 40"/>
                  <a:gd name="T14" fmla="*/ 227 w 54"/>
                  <a:gd name="T15" fmla="*/ 92 h 40"/>
                  <a:gd name="T16" fmla="*/ 267 w 54"/>
                  <a:gd name="T17" fmla="*/ 81 h 40"/>
                  <a:gd name="T18" fmla="*/ 262 w 54"/>
                  <a:gd name="T19" fmla="*/ 126 h 40"/>
                  <a:gd name="T20" fmla="*/ 247 w 54"/>
                  <a:gd name="T21" fmla="*/ 167 h 40"/>
                  <a:gd name="T22" fmla="*/ 218 w 54"/>
                  <a:gd name="T23" fmla="*/ 194 h 40"/>
                  <a:gd name="T24" fmla="*/ 182 w 54"/>
                  <a:gd name="T25" fmla="*/ 203 h 40"/>
                  <a:gd name="T26" fmla="*/ 138 w 54"/>
                  <a:gd name="T27" fmla="*/ 198 h 40"/>
                  <a:gd name="T28" fmla="*/ 93 w 54"/>
                  <a:gd name="T29" fmla="*/ 162 h 40"/>
                  <a:gd name="T30" fmla="*/ 49 w 54"/>
                  <a:gd name="T31" fmla="*/ 101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29 w 149"/>
                  <a:gd name="T3" fmla="*/ 53 h 704"/>
                  <a:gd name="T4" fmla="*/ 78 w 149"/>
                  <a:gd name="T5" fmla="*/ 120 h 704"/>
                  <a:gd name="T6" fmla="*/ 137 w 149"/>
                  <a:gd name="T7" fmla="*/ 205 h 704"/>
                  <a:gd name="T8" fmla="*/ 202 w 149"/>
                  <a:gd name="T9" fmla="*/ 316 h 704"/>
                  <a:gd name="T10" fmla="*/ 283 w 149"/>
                  <a:gd name="T11" fmla="*/ 453 h 704"/>
                  <a:gd name="T12" fmla="*/ 359 w 149"/>
                  <a:gd name="T13" fmla="*/ 600 h 704"/>
                  <a:gd name="T14" fmla="*/ 432 w 149"/>
                  <a:gd name="T15" fmla="*/ 769 h 704"/>
                  <a:gd name="T16" fmla="*/ 489 w 149"/>
                  <a:gd name="T17" fmla="*/ 965 h 704"/>
                  <a:gd name="T18" fmla="*/ 549 w 149"/>
                  <a:gd name="T19" fmla="*/ 1173 h 704"/>
                  <a:gd name="T20" fmla="*/ 589 w 149"/>
                  <a:gd name="T21" fmla="*/ 1413 h 704"/>
                  <a:gd name="T22" fmla="*/ 609 w 149"/>
                  <a:gd name="T23" fmla="*/ 1676 h 704"/>
                  <a:gd name="T24" fmla="*/ 618 w 149"/>
                  <a:gd name="T25" fmla="*/ 1951 h 704"/>
                  <a:gd name="T26" fmla="*/ 589 w 149"/>
                  <a:gd name="T27" fmla="*/ 2258 h 704"/>
                  <a:gd name="T28" fmla="*/ 534 w 149"/>
                  <a:gd name="T29" fmla="*/ 2583 h 704"/>
                  <a:gd name="T30" fmla="*/ 452 w 149"/>
                  <a:gd name="T31" fmla="*/ 2925 h 704"/>
                  <a:gd name="T32" fmla="*/ 328 w 149"/>
                  <a:gd name="T33" fmla="*/ 3302 h 704"/>
                  <a:gd name="T34" fmla="*/ 190 w 149"/>
                  <a:gd name="T35" fmla="*/ 3729 h 704"/>
                  <a:gd name="T36" fmla="*/ 104 w 149"/>
                  <a:gd name="T37" fmla="*/ 4124 h 704"/>
                  <a:gd name="T38" fmla="*/ 49 w 149"/>
                  <a:gd name="T39" fmla="*/ 4489 h 704"/>
                  <a:gd name="T40" fmla="*/ 29 w 149"/>
                  <a:gd name="T41" fmla="*/ 4840 h 704"/>
                  <a:gd name="T42" fmla="*/ 29 w 149"/>
                  <a:gd name="T43" fmla="*/ 5174 h 704"/>
                  <a:gd name="T44" fmla="*/ 40 w 149"/>
                  <a:gd name="T45" fmla="*/ 5484 h 704"/>
                  <a:gd name="T46" fmla="*/ 60 w 149"/>
                  <a:gd name="T47" fmla="*/ 5756 h 704"/>
                  <a:gd name="T48" fmla="*/ 69 w 149"/>
                  <a:gd name="T49" fmla="*/ 6022 h 704"/>
                  <a:gd name="T50" fmla="*/ 202 w 149"/>
                  <a:gd name="T51" fmla="*/ 5885 h 704"/>
                  <a:gd name="T52" fmla="*/ 190 w 149"/>
                  <a:gd name="T53" fmla="*/ 5817 h 704"/>
                  <a:gd name="T54" fmla="*/ 177 w 149"/>
                  <a:gd name="T55" fmla="*/ 5621 h 704"/>
                  <a:gd name="T56" fmla="*/ 162 w 149"/>
                  <a:gd name="T57" fmla="*/ 5320 h 704"/>
                  <a:gd name="T58" fmla="*/ 173 w 149"/>
                  <a:gd name="T59" fmla="*/ 4919 h 704"/>
                  <a:gd name="T60" fmla="*/ 202 w 149"/>
                  <a:gd name="T61" fmla="*/ 4440 h 704"/>
                  <a:gd name="T62" fmla="*/ 283 w 149"/>
                  <a:gd name="T63" fmla="*/ 3893 h 704"/>
                  <a:gd name="T64" fmla="*/ 421 w 149"/>
                  <a:gd name="T65" fmla="*/ 3302 h 704"/>
                  <a:gd name="T66" fmla="*/ 633 w 149"/>
                  <a:gd name="T67" fmla="*/ 2676 h 704"/>
                  <a:gd name="T68" fmla="*/ 702 w 149"/>
                  <a:gd name="T69" fmla="*/ 2387 h 704"/>
                  <a:gd name="T70" fmla="*/ 731 w 149"/>
                  <a:gd name="T71" fmla="*/ 2009 h 704"/>
                  <a:gd name="T72" fmla="*/ 707 w 149"/>
                  <a:gd name="T73" fmla="*/ 1573 h 704"/>
                  <a:gd name="T74" fmla="*/ 642 w 149"/>
                  <a:gd name="T75" fmla="*/ 1146 h 704"/>
                  <a:gd name="T76" fmla="*/ 534 w 149"/>
                  <a:gd name="T77" fmla="*/ 728 h 704"/>
                  <a:gd name="T78" fmla="*/ 396 w 149"/>
                  <a:gd name="T79" fmla="*/ 377 h 704"/>
                  <a:gd name="T80" fmla="*/ 215 w 149"/>
                  <a:gd name="T81" fmla="*/ 120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598 w 128"/>
                <a:gd name="T1" fmla="*/ 0 h 217"/>
                <a:gd name="T2" fmla="*/ 669 w 128"/>
                <a:gd name="T3" fmla="*/ 81 h 217"/>
                <a:gd name="T4" fmla="*/ 732 w 128"/>
                <a:gd name="T5" fmla="*/ 242 h 217"/>
                <a:gd name="T6" fmla="*/ 782 w 128"/>
                <a:gd name="T7" fmla="*/ 449 h 217"/>
                <a:gd name="T8" fmla="*/ 815 w 128"/>
                <a:gd name="T9" fmla="*/ 697 h 217"/>
                <a:gd name="T10" fmla="*/ 808 w 128"/>
                <a:gd name="T11" fmla="*/ 993 h 217"/>
                <a:gd name="T12" fmla="*/ 739 w 128"/>
                <a:gd name="T13" fmla="*/ 1298 h 217"/>
                <a:gd name="T14" fmla="*/ 598 w 128"/>
                <a:gd name="T15" fmla="*/ 1618 h 217"/>
                <a:gd name="T16" fmla="*/ 381 w 128"/>
                <a:gd name="T17" fmla="*/ 1941 h 217"/>
                <a:gd name="T18" fmla="*/ 313 w 128"/>
                <a:gd name="T19" fmla="*/ 1905 h 217"/>
                <a:gd name="T20" fmla="*/ 242 w 128"/>
                <a:gd name="T21" fmla="*/ 1878 h 217"/>
                <a:gd name="T22" fmla="*/ 167 w 128"/>
                <a:gd name="T23" fmla="*/ 1833 h 217"/>
                <a:gd name="T24" fmla="*/ 101 w 128"/>
                <a:gd name="T25" fmla="*/ 1797 h 217"/>
                <a:gd name="T26" fmla="*/ 50 w 128"/>
                <a:gd name="T27" fmla="*/ 1753 h 217"/>
                <a:gd name="T28" fmla="*/ 13 w 128"/>
                <a:gd name="T29" fmla="*/ 1699 h 217"/>
                <a:gd name="T30" fmla="*/ 0 w 128"/>
                <a:gd name="T31" fmla="*/ 1636 h 217"/>
                <a:gd name="T32" fmla="*/ 8 w 128"/>
                <a:gd name="T33" fmla="*/ 1591 h 217"/>
                <a:gd name="T34" fmla="*/ 83 w 128"/>
                <a:gd name="T35" fmla="*/ 1528 h 217"/>
                <a:gd name="T36" fmla="*/ 184 w 128"/>
                <a:gd name="T37" fmla="*/ 1442 h 217"/>
                <a:gd name="T38" fmla="*/ 293 w 128"/>
                <a:gd name="T39" fmla="*/ 1343 h 217"/>
                <a:gd name="T40" fmla="*/ 401 w 128"/>
                <a:gd name="T41" fmla="*/ 1199 h 217"/>
                <a:gd name="T42" fmla="*/ 502 w 128"/>
                <a:gd name="T43" fmla="*/ 1002 h 217"/>
                <a:gd name="T44" fmla="*/ 580 w 128"/>
                <a:gd name="T45" fmla="*/ 742 h 217"/>
                <a:gd name="T46" fmla="*/ 618 w 128"/>
                <a:gd name="T47" fmla="*/ 413 h 217"/>
                <a:gd name="T48" fmla="*/ 598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687 w 117"/>
                <a:gd name="T1" fmla="*/ 0 h 132"/>
                <a:gd name="T2" fmla="*/ 0 w 117"/>
                <a:gd name="T3" fmla="*/ 309 h 132"/>
                <a:gd name="T4" fmla="*/ 27 w 117"/>
                <a:gd name="T5" fmla="*/ 320 h 132"/>
                <a:gd name="T6" fmla="*/ 127 w 117"/>
                <a:gd name="T7" fmla="*/ 359 h 132"/>
                <a:gd name="T8" fmla="*/ 266 w 117"/>
                <a:gd name="T9" fmla="*/ 446 h 132"/>
                <a:gd name="T10" fmla="*/ 421 w 117"/>
                <a:gd name="T11" fmla="*/ 580 h 132"/>
                <a:gd name="T12" fmla="*/ 605 w 117"/>
                <a:gd name="T13" fmla="*/ 766 h 132"/>
                <a:gd name="T14" fmla="*/ 769 w 117"/>
                <a:gd name="T15" fmla="*/ 988 h 132"/>
                <a:gd name="T16" fmla="*/ 935 w 117"/>
                <a:gd name="T17" fmla="*/ 1272 h 132"/>
                <a:gd name="T18" fmla="*/ 1062 w 117"/>
                <a:gd name="T19" fmla="*/ 1631 h 132"/>
                <a:gd name="T20" fmla="*/ 1071 w 117"/>
                <a:gd name="T21" fmla="*/ 1483 h 132"/>
                <a:gd name="T22" fmla="*/ 1053 w 117"/>
                <a:gd name="T23" fmla="*/ 1322 h 132"/>
                <a:gd name="T24" fmla="*/ 989 w 117"/>
                <a:gd name="T25" fmla="*/ 1111 h 132"/>
                <a:gd name="T26" fmla="*/ 908 w 117"/>
                <a:gd name="T27" fmla="*/ 914 h 132"/>
                <a:gd name="T28" fmla="*/ 814 w 117"/>
                <a:gd name="T29" fmla="*/ 717 h 132"/>
                <a:gd name="T30" fmla="*/ 714 w 117"/>
                <a:gd name="T31" fmla="*/ 555 h 132"/>
                <a:gd name="T32" fmla="*/ 614 w 117"/>
                <a:gd name="T33" fmla="*/ 446 h 132"/>
                <a:gd name="T34" fmla="*/ 529 w 117"/>
                <a:gd name="T35" fmla="*/ 394 h 132"/>
                <a:gd name="T36" fmla="*/ 632 w 117"/>
                <a:gd name="T37" fmla="*/ 359 h 132"/>
                <a:gd name="T38" fmla="*/ 723 w 117"/>
                <a:gd name="T39" fmla="*/ 344 h 132"/>
                <a:gd name="T40" fmla="*/ 814 w 117"/>
                <a:gd name="T41" fmla="*/ 320 h 132"/>
                <a:gd name="T42" fmla="*/ 899 w 117"/>
                <a:gd name="T43" fmla="*/ 309 h 132"/>
                <a:gd name="T44" fmla="*/ 962 w 117"/>
                <a:gd name="T45" fmla="*/ 295 h 132"/>
                <a:gd name="T46" fmla="*/ 998 w 117"/>
                <a:gd name="T47" fmla="*/ 271 h 132"/>
                <a:gd name="T48" fmla="*/ 1035 w 117"/>
                <a:gd name="T49" fmla="*/ 260 h 132"/>
                <a:gd name="T50" fmla="*/ 1044 w 117"/>
                <a:gd name="T51" fmla="*/ 260 h 132"/>
                <a:gd name="T52" fmla="*/ 687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61 w 29"/>
                <a:gd name="T1" fmla="*/ 0 h 77"/>
                <a:gd name="T2" fmla="*/ 207 w 29"/>
                <a:gd name="T3" fmla="*/ 0 h 77"/>
                <a:gd name="T4" fmla="*/ 144 w 29"/>
                <a:gd name="T5" fmla="*/ 50 h 77"/>
                <a:gd name="T6" fmla="*/ 81 w 29"/>
                <a:gd name="T7" fmla="*/ 114 h 77"/>
                <a:gd name="T8" fmla="*/ 36 w 29"/>
                <a:gd name="T9" fmla="*/ 242 h 77"/>
                <a:gd name="T10" fmla="*/ 9 w 29"/>
                <a:gd name="T11" fmla="*/ 381 h 77"/>
                <a:gd name="T12" fmla="*/ 0 w 29"/>
                <a:gd name="T13" fmla="*/ 559 h 77"/>
                <a:gd name="T14" fmla="*/ 27 w 29"/>
                <a:gd name="T15" fmla="*/ 762 h 77"/>
                <a:gd name="T16" fmla="*/ 99 w 29"/>
                <a:gd name="T17" fmla="*/ 975 h 77"/>
                <a:gd name="T18" fmla="*/ 135 w 29"/>
                <a:gd name="T19" fmla="*/ 673 h 77"/>
                <a:gd name="T20" fmla="*/ 171 w 29"/>
                <a:gd name="T21" fmla="*/ 470 h 77"/>
                <a:gd name="T22" fmla="*/ 207 w 29"/>
                <a:gd name="T23" fmla="*/ 278 h 77"/>
                <a:gd name="T24" fmla="*/ 261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  <a:latin typeface="Arial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158 h 237"/>
                <a:gd name="T4" fmla="*/ 21 w 257"/>
                <a:gd name="T5" fmla="*/ 313 h 237"/>
                <a:gd name="T6" fmla="*/ 42 w 257"/>
                <a:gd name="T7" fmla="*/ 470 h 237"/>
                <a:gd name="T8" fmla="*/ 77 w 257"/>
                <a:gd name="T9" fmla="*/ 613 h 237"/>
                <a:gd name="T10" fmla="*/ 127 w 257"/>
                <a:gd name="T11" fmla="*/ 746 h 237"/>
                <a:gd name="T12" fmla="*/ 191 w 257"/>
                <a:gd name="T13" fmla="*/ 883 h 237"/>
                <a:gd name="T14" fmla="*/ 268 w 257"/>
                <a:gd name="T15" fmla="*/ 1008 h 237"/>
                <a:gd name="T16" fmla="*/ 358 w 257"/>
                <a:gd name="T17" fmla="*/ 1113 h 237"/>
                <a:gd name="T18" fmla="*/ 472 w 257"/>
                <a:gd name="T19" fmla="*/ 1214 h 237"/>
                <a:gd name="T20" fmla="*/ 604 w 257"/>
                <a:gd name="T21" fmla="*/ 1301 h 237"/>
                <a:gd name="T22" fmla="*/ 745 w 257"/>
                <a:gd name="T23" fmla="*/ 1371 h 237"/>
                <a:gd name="T24" fmla="*/ 919 w 257"/>
                <a:gd name="T25" fmla="*/ 1426 h 237"/>
                <a:gd name="T26" fmla="*/ 1110 w 257"/>
                <a:gd name="T27" fmla="*/ 1464 h 237"/>
                <a:gd name="T28" fmla="*/ 1320 w 257"/>
                <a:gd name="T29" fmla="*/ 1484 h 237"/>
                <a:gd name="T30" fmla="*/ 1545 w 257"/>
                <a:gd name="T31" fmla="*/ 1476 h 237"/>
                <a:gd name="T32" fmla="*/ 1805 w 257"/>
                <a:gd name="T33" fmla="*/ 1451 h 237"/>
                <a:gd name="T34" fmla="*/ 1574 w 257"/>
                <a:gd name="T35" fmla="*/ 1421 h 237"/>
                <a:gd name="T36" fmla="*/ 1370 w 257"/>
                <a:gd name="T37" fmla="*/ 1376 h 237"/>
                <a:gd name="T38" fmla="*/ 1192 w 257"/>
                <a:gd name="T39" fmla="*/ 1326 h 237"/>
                <a:gd name="T40" fmla="*/ 1039 w 257"/>
                <a:gd name="T41" fmla="*/ 1276 h 237"/>
                <a:gd name="T42" fmla="*/ 898 w 257"/>
                <a:gd name="T43" fmla="*/ 1209 h 237"/>
                <a:gd name="T44" fmla="*/ 787 w 257"/>
                <a:gd name="T45" fmla="*/ 1138 h 237"/>
                <a:gd name="T46" fmla="*/ 681 w 257"/>
                <a:gd name="T47" fmla="*/ 1058 h 237"/>
                <a:gd name="T48" fmla="*/ 591 w 257"/>
                <a:gd name="T49" fmla="*/ 971 h 237"/>
                <a:gd name="T50" fmla="*/ 506 w 257"/>
                <a:gd name="T51" fmla="*/ 883 h 237"/>
                <a:gd name="T52" fmla="*/ 429 w 257"/>
                <a:gd name="T53" fmla="*/ 783 h 237"/>
                <a:gd name="T54" fmla="*/ 366 w 257"/>
                <a:gd name="T55" fmla="*/ 671 h 237"/>
                <a:gd name="T56" fmla="*/ 302 w 257"/>
                <a:gd name="T57" fmla="*/ 550 h 237"/>
                <a:gd name="T58" fmla="*/ 231 w 257"/>
                <a:gd name="T59" fmla="*/ 433 h 237"/>
                <a:gd name="T60" fmla="*/ 162 w 257"/>
                <a:gd name="T61" fmla="*/ 295 h 237"/>
                <a:gd name="T62" fmla="*/ 85 w 257"/>
                <a:gd name="T63" fmla="*/ 150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546 w 124"/>
                <a:gd name="T1" fmla="*/ 0 h 110"/>
                <a:gd name="T2" fmla="*/ 878 w 124"/>
                <a:gd name="T3" fmla="*/ 690 h 110"/>
                <a:gd name="T4" fmla="*/ 849 w 124"/>
                <a:gd name="T5" fmla="*/ 682 h 110"/>
                <a:gd name="T6" fmla="*/ 758 w 124"/>
                <a:gd name="T7" fmla="*/ 670 h 110"/>
                <a:gd name="T8" fmla="*/ 631 w 124"/>
                <a:gd name="T9" fmla="*/ 644 h 110"/>
                <a:gd name="T10" fmla="*/ 482 w 124"/>
                <a:gd name="T11" fmla="*/ 632 h 110"/>
                <a:gd name="T12" fmla="*/ 319 w 124"/>
                <a:gd name="T13" fmla="*/ 619 h 110"/>
                <a:gd name="T14" fmla="*/ 178 w 124"/>
                <a:gd name="T15" fmla="*/ 627 h 110"/>
                <a:gd name="T16" fmla="*/ 64 w 124"/>
                <a:gd name="T17" fmla="*/ 652 h 110"/>
                <a:gd name="T18" fmla="*/ 0 w 124"/>
                <a:gd name="T19" fmla="*/ 703 h 110"/>
                <a:gd name="T20" fmla="*/ 29 w 124"/>
                <a:gd name="T21" fmla="*/ 627 h 110"/>
                <a:gd name="T22" fmla="*/ 56 w 124"/>
                <a:gd name="T23" fmla="*/ 569 h 110"/>
                <a:gd name="T24" fmla="*/ 114 w 124"/>
                <a:gd name="T25" fmla="*/ 523 h 110"/>
                <a:gd name="T26" fmla="*/ 178 w 124"/>
                <a:gd name="T27" fmla="*/ 485 h 110"/>
                <a:gd name="T28" fmla="*/ 255 w 124"/>
                <a:gd name="T29" fmla="*/ 460 h 110"/>
                <a:gd name="T30" fmla="*/ 333 w 124"/>
                <a:gd name="T31" fmla="*/ 452 h 110"/>
                <a:gd name="T32" fmla="*/ 418 w 124"/>
                <a:gd name="T33" fmla="*/ 452 h 110"/>
                <a:gd name="T34" fmla="*/ 511 w 124"/>
                <a:gd name="T35" fmla="*/ 473 h 110"/>
                <a:gd name="T36" fmla="*/ 516 w 124"/>
                <a:gd name="T37" fmla="*/ 452 h 110"/>
                <a:gd name="T38" fmla="*/ 495 w 124"/>
                <a:gd name="T39" fmla="*/ 359 h 110"/>
                <a:gd name="T40" fmla="*/ 474 w 124"/>
                <a:gd name="T41" fmla="*/ 243 h 110"/>
                <a:gd name="T42" fmla="*/ 460 w 124"/>
                <a:gd name="T43" fmla="*/ 192 h 110"/>
                <a:gd name="T44" fmla="*/ 447 w 124"/>
                <a:gd name="T45" fmla="*/ 192 h 110"/>
                <a:gd name="T46" fmla="*/ 431 w 124"/>
                <a:gd name="T47" fmla="*/ 184 h 110"/>
                <a:gd name="T48" fmla="*/ 418 w 124"/>
                <a:gd name="T49" fmla="*/ 167 h 110"/>
                <a:gd name="T50" fmla="*/ 405 w 124"/>
                <a:gd name="T51" fmla="*/ 147 h 110"/>
                <a:gd name="T52" fmla="*/ 405 w 124"/>
                <a:gd name="T53" fmla="*/ 121 h 110"/>
                <a:gd name="T54" fmla="*/ 418 w 124"/>
                <a:gd name="T55" fmla="*/ 88 h 110"/>
                <a:gd name="T56" fmla="*/ 468 w 124"/>
                <a:gd name="T57" fmla="*/ 51 h 110"/>
                <a:gd name="T58" fmla="*/ 546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222 w 46"/>
                <a:gd name="T1" fmla="*/ 0 h 94"/>
                <a:gd name="T2" fmla="*/ 142 w 46"/>
                <a:gd name="T3" fmla="*/ 233 h 94"/>
                <a:gd name="T4" fmla="*/ 107 w 46"/>
                <a:gd name="T5" fmla="*/ 382 h 94"/>
                <a:gd name="T6" fmla="*/ 78 w 46"/>
                <a:gd name="T7" fmla="*/ 486 h 94"/>
                <a:gd name="T8" fmla="*/ 0 w 46"/>
                <a:gd name="T9" fmla="*/ 578 h 94"/>
                <a:gd name="T10" fmla="*/ 86 w 46"/>
                <a:gd name="T11" fmla="*/ 540 h 94"/>
                <a:gd name="T12" fmla="*/ 166 w 46"/>
                <a:gd name="T13" fmla="*/ 491 h 94"/>
                <a:gd name="T14" fmla="*/ 230 w 46"/>
                <a:gd name="T15" fmla="*/ 424 h 94"/>
                <a:gd name="T16" fmla="*/ 286 w 46"/>
                <a:gd name="T17" fmla="*/ 350 h 94"/>
                <a:gd name="T18" fmla="*/ 321 w 46"/>
                <a:gd name="T19" fmla="*/ 270 h 94"/>
                <a:gd name="T20" fmla="*/ 329 w 46"/>
                <a:gd name="T21" fmla="*/ 183 h 94"/>
                <a:gd name="T22" fmla="*/ 299 w 46"/>
                <a:gd name="T23" fmla="*/ 92 h 94"/>
                <a:gd name="T24" fmla="*/ 222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42 w 149"/>
                <a:gd name="T3" fmla="*/ 65 h 704"/>
                <a:gd name="T4" fmla="*/ 111 w 149"/>
                <a:gd name="T5" fmla="*/ 150 h 704"/>
                <a:gd name="T6" fmla="*/ 195 w 149"/>
                <a:gd name="T7" fmla="*/ 255 h 704"/>
                <a:gd name="T8" fmla="*/ 285 w 149"/>
                <a:gd name="T9" fmla="*/ 395 h 704"/>
                <a:gd name="T10" fmla="*/ 404 w 149"/>
                <a:gd name="T11" fmla="*/ 565 h 704"/>
                <a:gd name="T12" fmla="*/ 509 w 149"/>
                <a:gd name="T13" fmla="*/ 748 h 704"/>
                <a:gd name="T14" fmla="*/ 612 w 149"/>
                <a:gd name="T15" fmla="*/ 961 h 704"/>
                <a:gd name="T16" fmla="*/ 696 w 149"/>
                <a:gd name="T17" fmla="*/ 1206 h 704"/>
                <a:gd name="T18" fmla="*/ 778 w 149"/>
                <a:gd name="T19" fmla="*/ 1464 h 704"/>
                <a:gd name="T20" fmla="*/ 836 w 149"/>
                <a:gd name="T21" fmla="*/ 1761 h 704"/>
                <a:gd name="T22" fmla="*/ 862 w 149"/>
                <a:gd name="T23" fmla="*/ 2091 h 704"/>
                <a:gd name="T24" fmla="*/ 876 w 149"/>
                <a:gd name="T25" fmla="*/ 2434 h 704"/>
                <a:gd name="T26" fmla="*/ 836 w 149"/>
                <a:gd name="T27" fmla="*/ 2819 h 704"/>
                <a:gd name="T28" fmla="*/ 757 w 149"/>
                <a:gd name="T29" fmla="*/ 3225 h 704"/>
                <a:gd name="T30" fmla="*/ 641 w 149"/>
                <a:gd name="T31" fmla="*/ 3649 h 704"/>
                <a:gd name="T32" fmla="*/ 467 w 149"/>
                <a:gd name="T33" fmla="*/ 4120 h 704"/>
                <a:gd name="T34" fmla="*/ 272 w 149"/>
                <a:gd name="T35" fmla="*/ 4652 h 704"/>
                <a:gd name="T36" fmla="*/ 145 w 149"/>
                <a:gd name="T37" fmla="*/ 5146 h 704"/>
                <a:gd name="T38" fmla="*/ 69 w 149"/>
                <a:gd name="T39" fmla="*/ 5603 h 704"/>
                <a:gd name="T40" fmla="*/ 42 w 149"/>
                <a:gd name="T41" fmla="*/ 6041 h 704"/>
                <a:gd name="T42" fmla="*/ 42 w 149"/>
                <a:gd name="T43" fmla="*/ 6459 h 704"/>
                <a:gd name="T44" fmla="*/ 55 w 149"/>
                <a:gd name="T45" fmla="*/ 6841 h 704"/>
                <a:gd name="T46" fmla="*/ 84 w 149"/>
                <a:gd name="T47" fmla="*/ 7184 h 704"/>
                <a:gd name="T48" fmla="*/ 98 w 149"/>
                <a:gd name="T49" fmla="*/ 7514 h 704"/>
                <a:gd name="T50" fmla="*/ 285 w 149"/>
                <a:gd name="T51" fmla="*/ 7344 h 704"/>
                <a:gd name="T52" fmla="*/ 272 w 149"/>
                <a:gd name="T53" fmla="*/ 7259 h 704"/>
                <a:gd name="T54" fmla="*/ 251 w 149"/>
                <a:gd name="T55" fmla="*/ 7011 h 704"/>
                <a:gd name="T56" fmla="*/ 229 w 149"/>
                <a:gd name="T57" fmla="*/ 6639 h 704"/>
                <a:gd name="T58" fmla="*/ 243 w 149"/>
                <a:gd name="T59" fmla="*/ 6139 h 704"/>
                <a:gd name="T60" fmla="*/ 285 w 149"/>
                <a:gd name="T61" fmla="*/ 5541 h 704"/>
                <a:gd name="T62" fmla="*/ 404 w 149"/>
                <a:gd name="T63" fmla="*/ 4858 h 704"/>
                <a:gd name="T64" fmla="*/ 599 w 149"/>
                <a:gd name="T65" fmla="*/ 4120 h 704"/>
                <a:gd name="T66" fmla="*/ 897 w 149"/>
                <a:gd name="T67" fmla="*/ 3342 h 704"/>
                <a:gd name="T68" fmla="*/ 994 w 149"/>
                <a:gd name="T69" fmla="*/ 2980 h 704"/>
                <a:gd name="T70" fmla="*/ 1037 w 149"/>
                <a:gd name="T71" fmla="*/ 2509 h 704"/>
                <a:gd name="T72" fmla="*/ 1002 w 149"/>
                <a:gd name="T73" fmla="*/ 1963 h 704"/>
                <a:gd name="T74" fmla="*/ 913 w 149"/>
                <a:gd name="T75" fmla="*/ 1431 h 704"/>
                <a:gd name="T76" fmla="*/ 757 w 149"/>
                <a:gd name="T77" fmla="*/ 908 h 704"/>
                <a:gd name="T78" fmla="*/ 564 w 149"/>
                <a:gd name="T79" fmla="*/ 470 h 704"/>
                <a:gd name="T80" fmla="*/ 306 w 149"/>
                <a:gd name="T81" fmla="*/ 150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  <a:latin typeface="Arial" charset="0"/>
              </a:endParaRPr>
            </a:p>
          </p:txBody>
        </p:sp>
      </p:grpSp>
      <p:sp>
        <p:nvSpPr>
          <p:cNvPr id="6353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6353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B7DF4-7EA9-44D1-9967-291DADE571E1}" type="slidenum">
              <a:rPr 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621810"/>
      </p:ext>
    </p:extLst>
  </p:cSld>
  <p:clrMapOvr>
    <a:masterClrMapping/>
  </p:clrMapOvr>
  <p:transition>
    <p:comb dir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E8E6C-B6C1-450B-B2BA-3CCE9056BDEF}" type="slidenum">
              <a:rPr 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511335"/>
      </p:ext>
    </p:extLst>
  </p:cSld>
  <p:clrMapOvr>
    <a:masterClrMapping/>
  </p:clrMapOvr>
  <p:transition>
    <p:checker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B3CB8-F168-4997-928B-A8226A5F84F0}" type="slidenum">
              <a:rPr 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047297"/>
      </p:ext>
    </p:extLst>
  </p:cSld>
  <p:clrMapOvr>
    <a:masterClrMapping/>
  </p:clrMapOvr>
  <p:transition>
    <p:checker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FA22F-BDC3-41B3-9CFC-6278C6665ECD}" type="slidenum">
              <a:rPr 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969081"/>
      </p:ext>
    </p:extLst>
  </p:cSld>
  <p:clrMapOvr>
    <a:masterClrMapping/>
  </p:clrMapOvr>
  <p:transition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5CBF9-7A3D-4E38-8601-B1BC1B2E2B2E}" type="slidenum">
              <a:rPr 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222941"/>
      </p:ext>
    </p:extLst>
  </p:cSld>
  <p:clrMapOvr>
    <a:masterClrMapping/>
  </p:clrMapOvr>
  <p:transition>
    <p:checker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5D4BA-DF19-4DE9-B8BB-4051C63AE491}" type="slidenum">
              <a:rPr 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538244"/>
      </p:ext>
    </p:extLst>
  </p:cSld>
  <p:clrMapOvr>
    <a:masterClrMapping/>
  </p:clrMapOvr>
  <p:transition>
    <p:checker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D9427-5010-4485-9D6F-13E926F0C54C}" type="slidenum">
              <a:rPr 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885128"/>
      </p:ext>
    </p:extLst>
  </p:cSld>
  <p:clrMapOvr>
    <a:masterClrMapping/>
  </p:clrMapOvr>
  <p:transition>
    <p:checker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0371E-56FF-4E6F-B33A-463FF2E5BAAE}" type="slidenum">
              <a:rPr 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326019"/>
      </p:ext>
    </p:extLst>
  </p:cSld>
  <p:clrMapOvr>
    <a:masterClrMapping/>
  </p:clrMapOvr>
  <p:transition>
    <p:checker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E589C-C223-47F6-9D19-D926C8F93C82}" type="slidenum">
              <a:rPr 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547867"/>
      </p:ext>
    </p:extLst>
  </p:cSld>
  <p:clrMapOvr>
    <a:masterClrMapping/>
  </p:clrMapOvr>
  <p:transition>
    <p:checker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3EA57-C587-4012-92F3-8EFD2C512DB2}" type="slidenum">
              <a:rPr 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611039"/>
      </p:ext>
    </p:extLst>
  </p:cSld>
  <p:clrMapOvr>
    <a:masterClrMapping/>
  </p:clrMapOvr>
  <p:transition>
    <p:checker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14C7A-ABDF-4761-8F05-B90EE804E2AE}" type="slidenum">
              <a:rPr 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104243"/>
      </p:ext>
    </p:extLst>
  </p:cSld>
  <p:clrMapOvr>
    <a:masterClrMapping/>
  </p:clrMapOvr>
  <p:transition>
    <p:checker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15.11.2013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856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15.11.2013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59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15.11.2013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906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15.11.2013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322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15.11.2013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015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15.11.2013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6330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15.11.2013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4288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15.11.2013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9099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15.11.2013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7602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15.11.2013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0691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15.11.2013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5218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15.11.2013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687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15.11.2013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42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15.11.2013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26883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15.11.2013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043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15.11.2013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90303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15.11.2013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5735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15.11.2013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59051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15.11.2013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9967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15.11.2013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2341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15.11.2013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5629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15.11.2013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6093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15.11.2013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170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15.11.2013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2707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15.11.2013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8704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15.11.2013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9112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15.11.2013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85484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15.11.2013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41724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15.11.2013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79376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15.11.2013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54973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15.11.2013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10534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15.11.2013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5824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15.11.2013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35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15.11.2013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220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15.11.2013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957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15.11.2013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35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15.11.2013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955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15.11.2013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007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336666"/>
              </a:solidFill>
            </a:endParaRP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336666"/>
              </a:solidFill>
            </a:endParaRP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771011-2D0E-4264-9412-F3ABA5F3F941}" type="slidenum">
              <a:rPr lang="ru-RU">
                <a:solidFill>
                  <a:srgbClr val="336666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336666"/>
              </a:solidFill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336666"/>
              </a:solidFill>
            </a:endParaRPr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336666"/>
              </a:solidFill>
              <a:latin typeface="Times New Roman" pitchFamily="18" charset="0"/>
            </a:endParaRPr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336666"/>
              </a:solidFill>
              <a:latin typeface="Times New Roman" pitchFamily="18" charset="0"/>
            </a:endParaRPr>
          </a:p>
        </p:txBody>
      </p:sp>
      <p:sp>
        <p:nvSpPr>
          <p:cNvPr id="4106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3366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77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2056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  <a:latin typeface="Arial" charset="0"/>
              </a:endParaRPr>
            </a:p>
          </p:txBody>
        </p:sp>
        <p:grpSp>
          <p:nvGrpSpPr>
            <p:cNvPr id="2057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09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209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209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</p:grpSp>
        <p:sp>
          <p:nvSpPr>
            <p:cNvPr id="205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  <a:latin typeface="Arial" charset="0"/>
              </a:endParaRPr>
            </a:p>
          </p:txBody>
        </p:sp>
        <p:grpSp>
          <p:nvGrpSpPr>
            <p:cNvPr id="205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086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95 w 217"/>
                  <a:gd name="T1" fmla="*/ 437 h 210"/>
                  <a:gd name="T2" fmla="*/ 76 w 217"/>
                  <a:gd name="T3" fmla="*/ 413 h 210"/>
                  <a:gd name="T4" fmla="*/ 55 w 217"/>
                  <a:gd name="T5" fmla="*/ 377 h 210"/>
                  <a:gd name="T6" fmla="*/ 32 w 217"/>
                  <a:gd name="T7" fmla="*/ 330 h 210"/>
                  <a:gd name="T8" fmla="*/ 10 w 217"/>
                  <a:gd name="T9" fmla="*/ 281 h 210"/>
                  <a:gd name="T10" fmla="*/ 0 w 217"/>
                  <a:gd name="T11" fmla="*/ 227 h 210"/>
                  <a:gd name="T12" fmla="*/ 1 w 217"/>
                  <a:gd name="T13" fmla="*/ 170 h 210"/>
                  <a:gd name="T14" fmla="*/ 19 w 217"/>
                  <a:gd name="T15" fmla="*/ 118 h 210"/>
                  <a:gd name="T16" fmla="*/ 56 w 217"/>
                  <a:gd name="T17" fmla="*/ 74 h 210"/>
                  <a:gd name="T18" fmla="*/ 94 w 217"/>
                  <a:gd name="T19" fmla="*/ 46 h 210"/>
                  <a:gd name="T20" fmla="*/ 125 w 217"/>
                  <a:gd name="T21" fmla="*/ 25 h 210"/>
                  <a:gd name="T22" fmla="*/ 150 w 217"/>
                  <a:gd name="T23" fmla="*/ 14 h 210"/>
                  <a:gd name="T24" fmla="*/ 169 w 217"/>
                  <a:gd name="T25" fmla="*/ 10 h 210"/>
                  <a:gd name="T26" fmla="*/ 183 w 217"/>
                  <a:gd name="T27" fmla="*/ 10 h 210"/>
                  <a:gd name="T28" fmla="*/ 216 w 217"/>
                  <a:gd name="T29" fmla="*/ 0 h 210"/>
                  <a:gd name="T30" fmla="*/ 307 w 217"/>
                  <a:gd name="T31" fmla="*/ 17 h 210"/>
                  <a:gd name="T32" fmla="*/ 333 w 217"/>
                  <a:gd name="T33" fmla="*/ 25 h 210"/>
                  <a:gd name="T34" fmla="*/ 358 w 217"/>
                  <a:gd name="T35" fmla="*/ 32 h 210"/>
                  <a:gd name="T36" fmla="*/ 379 w 217"/>
                  <a:gd name="T37" fmla="*/ 39 h 210"/>
                  <a:gd name="T38" fmla="*/ 395 w 217"/>
                  <a:gd name="T39" fmla="*/ 48 h 210"/>
                  <a:gd name="T40" fmla="*/ 413 w 217"/>
                  <a:gd name="T41" fmla="*/ 56 h 210"/>
                  <a:gd name="T42" fmla="*/ 427 w 217"/>
                  <a:gd name="T43" fmla="*/ 66 h 210"/>
                  <a:gd name="T44" fmla="*/ 438 w 217"/>
                  <a:gd name="T45" fmla="*/ 79 h 210"/>
                  <a:gd name="T46" fmla="*/ 451 w 217"/>
                  <a:gd name="T47" fmla="*/ 94 h 210"/>
                  <a:gd name="T48" fmla="*/ 427 w 217"/>
                  <a:gd name="T49" fmla="*/ 84 h 210"/>
                  <a:gd name="T50" fmla="*/ 404 w 217"/>
                  <a:gd name="T51" fmla="*/ 75 h 210"/>
                  <a:gd name="T52" fmla="*/ 381 w 217"/>
                  <a:gd name="T53" fmla="*/ 69 h 210"/>
                  <a:gd name="T54" fmla="*/ 358 w 217"/>
                  <a:gd name="T55" fmla="*/ 62 h 210"/>
                  <a:gd name="T56" fmla="*/ 339 w 217"/>
                  <a:gd name="T57" fmla="*/ 56 h 210"/>
                  <a:gd name="T58" fmla="*/ 319 w 217"/>
                  <a:gd name="T59" fmla="*/ 55 h 210"/>
                  <a:gd name="T60" fmla="*/ 297 w 217"/>
                  <a:gd name="T61" fmla="*/ 51 h 210"/>
                  <a:gd name="T62" fmla="*/ 278 w 217"/>
                  <a:gd name="T63" fmla="*/ 51 h 210"/>
                  <a:gd name="T64" fmla="*/ 260 w 217"/>
                  <a:gd name="T65" fmla="*/ 51 h 210"/>
                  <a:gd name="T66" fmla="*/ 241 w 217"/>
                  <a:gd name="T67" fmla="*/ 52 h 210"/>
                  <a:gd name="T68" fmla="*/ 222 w 217"/>
                  <a:gd name="T69" fmla="*/ 56 h 210"/>
                  <a:gd name="T70" fmla="*/ 206 w 217"/>
                  <a:gd name="T71" fmla="*/ 61 h 210"/>
                  <a:gd name="T72" fmla="*/ 189 w 217"/>
                  <a:gd name="T73" fmla="*/ 69 h 210"/>
                  <a:gd name="T74" fmla="*/ 170 w 217"/>
                  <a:gd name="T75" fmla="*/ 75 h 210"/>
                  <a:gd name="T76" fmla="*/ 154 w 217"/>
                  <a:gd name="T77" fmla="*/ 85 h 210"/>
                  <a:gd name="T78" fmla="*/ 137 w 217"/>
                  <a:gd name="T79" fmla="*/ 95 h 210"/>
                  <a:gd name="T80" fmla="*/ 108 w 217"/>
                  <a:gd name="T81" fmla="*/ 127 h 210"/>
                  <a:gd name="T82" fmla="*/ 88 w 217"/>
                  <a:gd name="T83" fmla="*/ 166 h 210"/>
                  <a:gd name="T84" fmla="*/ 76 w 217"/>
                  <a:gd name="T85" fmla="*/ 215 h 210"/>
                  <a:gd name="T86" fmla="*/ 72 w 217"/>
                  <a:gd name="T87" fmla="*/ 263 h 210"/>
                  <a:gd name="T88" fmla="*/ 72 w 217"/>
                  <a:gd name="T89" fmla="*/ 315 h 210"/>
                  <a:gd name="T90" fmla="*/ 79 w 217"/>
                  <a:gd name="T91" fmla="*/ 362 h 210"/>
                  <a:gd name="T92" fmla="*/ 85 w 217"/>
                  <a:gd name="T93" fmla="*/ 404 h 210"/>
                  <a:gd name="T94" fmla="*/ 95 w 217"/>
                  <a:gd name="T95" fmla="*/ 437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2087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226 w 182"/>
                  <a:gd name="T1" fmla="*/ 0 h 213"/>
                  <a:gd name="T2" fmla="*/ 232 w 182"/>
                  <a:gd name="T3" fmla="*/ 4 h 213"/>
                  <a:gd name="T4" fmla="*/ 245 w 182"/>
                  <a:gd name="T5" fmla="*/ 17 h 213"/>
                  <a:gd name="T6" fmla="*/ 263 w 182"/>
                  <a:gd name="T7" fmla="*/ 38 h 213"/>
                  <a:gd name="T8" fmla="*/ 284 w 182"/>
                  <a:gd name="T9" fmla="*/ 69 h 213"/>
                  <a:gd name="T10" fmla="*/ 301 w 182"/>
                  <a:gd name="T11" fmla="*/ 108 h 213"/>
                  <a:gd name="T12" fmla="*/ 311 w 182"/>
                  <a:gd name="T13" fmla="*/ 159 h 213"/>
                  <a:gd name="T14" fmla="*/ 311 w 182"/>
                  <a:gd name="T15" fmla="*/ 220 h 213"/>
                  <a:gd name="T16" fmla="*/ 298 w 182"/>
                  <a:gd name="T17" fmla="*/ 291 h 213"/>
                  <a:gd name="T18" fmla="*/ 291 w 182"/>
                  <a:gd name="T19" fmla="*/ 311 h 213"/>
                  <a:gd name="T20" fmla="*/ 282 w 182"/>
                  <a:gd name="T21" fmla="*/ 328 h 213"/>
                  <a:gd name="T22" fmla="*/ 272 w 182"/>
                  <a:gd name="T23" fmla="*/ 346 h 213"/>
                  <a:gd name="T24" fmla="*/ 259 w 182"/>
                  <a:gd name="T25" fmla="*/ 362 h 213"/>
                  <a:gd name="T26" fmla="*/ 242 w 182"/>
                  <a:gd name="T27" fmla="*/ 376 h 213"/>
                  <a:gd name="T28" fmla="*/ 227 w 182"/>
                  <a:gd name="T29" fmla="*/ 388 h 213"/>
                  <a:gd name="T30" fmla="*/ 212 w 182"/>
                  <a:gd name="T31" fmla="*/ 399 h 213"/>
                  <a:gd name="T32" fmla="*/ 190 w 182"/>
                  <a:gd name="T33" fmla="*/ 408 h 213"/>
                  <a:gd name="T34" fmla="*/ 170 w 182"/>
                  <a:gd name="T35" fmla="*/ 412 h 213"/>
                  <a:gd name="T36" fmla="*/ 150 w 182"/>
                  <a:gd name="T37" fmla="*/ 418 h 213"/>
                  <a:gd name="T38" fmla="*/ 127 w 182"/>
                  <a:gd name="T39" fmla="*/ 421 h 213"/>
                  <a:gd name="T40" fmla="*/ 102 w 182"/>
                  <a:gd name="T41" fmla="*/ 421 h 213"/>
                  <a:gd name="T42" fmla="*/ 76 w 182"/>
                  <a:gd name="T43" fmla="*/ 418 h 213"/>
                  <a:gd name="T44" fmla="*/ 52 w 182"/>
                  <a:gd name="T45" fmla="*/ 412 h 213"/>
                  <a:gd name="T46" fmla="*/ 24 w 182"/>
                  <a:gd name="T47" fmla="*/ 403 h 213"/>
                  <a:gd name="T48" fmla="*/ 0 w 182"/>
                  <a:gd name="T49" fmla="*/ 393 h 213"/>
                  <a:gd name="T50" fmla="*/ 23 w 182"/>
                  <a:gd name="T51" fmla="*/ 408 h 213"/>
                  <a:gd name="T52" fmla="*/ 46 w 182"/>
                  <a:gd name="T53" fmla="*/ 418 h 213"/>
                  <a:gd name="T54" fmla="*/ 69 w 182"/>
                  <a:gd name="T55" fmla="*/ 428 h 213"/>
                  <a:gd name="T56" fmla="*/ 89 w 182"/>
                  <a:gd name="T57" fmla="*/ 435 h 213"/>
                  <a:gd name="T58" fmla="*/ 109 w 182"/>
                  <a:gd name="T59" fmla="*/ 441 h 213"/>
                  <a:gd name="T60" fmla="*/ 131 w 182"/>
                  <a:gd name="T61" fmla="*/ 444 h 213"/>
                  <a:gd name="T62" fmla="*/ 151 w 182"/>
                  <a:gd name="T63" fmla="*/ 445 h 213"/>
                  <a:gd name="T64" fmla="*/ 171 w 182"/>
                  <a:gd name="T65" fmla="*/ 445 h 213"/>
                  <a:gd name="T66" fmla="*/ 189 w 182"/>
                  <a:gd name="T67" fmla="*/ 444 h 213"/>
                  <a:gd name="T68" fmla="*/ 207 w 182"/>
                  <a:gd name="T69" fmla="*/ 440 h 213"/>
                  <a:gd name="T70" fmla="*/ 223 w 182"/>
                  <a:gd name="T71" fmla="*/ 435 h 213"/>
                  <a:gd name="T72" fmla="*/ 240 w 182"/>
                  <a:gd name="T73" fmla="*/ 431 h 213"/>
                  <a:gd name="T74" fmla="*/ 255 w 182"/>
                  <a:gd name="T75" fmla="*/ 425 h 213"/>
                  <a:gd name="T76" fmla="*/ 269 w 182"/>
                  <a:gd name="T77" fmla="*/ 416 h 213"/>
                  <a:gd name="T78" fmla="*/ 282 w 182"/>
                  <a:gd name="T79" fmla="*/ 408 h 213"/>
                  <a:gd name="T80" fmla="*/ 294 w 182"/>
                  <a:gd name="T81" fmla="*/ 399 h 213"/>
                  <a:gd name="T82" fmla="*/ 327 w 182"/>
                  <a:gd name="T83" fmla="*/ 367 h 213"/>
                  <a:gd name="T84" fmla="*/ 350 w 182"/>
                  <a:gd name="T85" fmla="*/ 337 h 213"/>
                  <a:gd name="T86" fmla="*/ 364 w 182"/>
                  <a:gd name="T87" fmla="*/ 301 h 213"/>
                  <a:gd name="T88" fmla="*/ 371 w 182"/>
                  <a:gd name="T89" fmla="*/ 268 h 213"/>
                  <a:gd name="T90" fmla="*/ 376 w 182"/>
                  <a:gd name="T91" fmla="*/ 233 h 213"/>
                  <a:gd name="T92" fmla="*/ 376 w 182"/>
                  <a:gd name="T93" fmla="*/ 198 h 213"/>
                  <a:gd name="T94" fmla="*/ 377 w 182"/>
                  <a:gd name="T95" fmla="*/ 165 h 213"/>
                  <a:gd name="T96" fmla="*/ 358 w 182"/>
                  <a:gd name="T97" fmla="*/ 97 h 213"/>
                  <a:gd name="T98" fmla="*/ 324 w 182"/>
                  <a:gd name="T99" fmla="*/ 43 h 213"/>
                  <a:gd name="T100" fmla="*/ 312 w 182"/>
                  <a:gd name="T101" fmla="*/ 38 h 213"/>
                  <a:gd name="T102" fmla="*/ 305 w 182"/>
                  <a:gd name="T103" fmla="*/ 32 h 213"/>
                  <a:gd name="T104" fmla="*/ 294 w 182"/>
                  <a:gd name="T105" fmla="*/ 27 h 213"/>
                  <a:gd name="T106" fmla="*/ 286 w 182"/>
                  <a:gd name="T107" fmla="*/ 23 h 213"/>
                  <a:gd name="T108" fmla="*/ 274 w 182"/>
                  <a:gd name="T109" fmla="*/ 19 h 213"/>
                  <a:gd name="T110" fmla="*/ 261 w 182"/>
                  <a:gd name="T111" fmla="*/ 13 h 213"/>
                  <a:gd name="T112" fmla="*/ 246 w 182"/>
                  <a:gd name="T113" fmla="*/ 6 h 213"/>
                  <a:gd name="T114" fmla="*/ 226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2088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49 w 128"/>
                  <a:gd name="T1" fmla="*/ 0 h 217"/>
                  <a:gd name="T2" fmla="*/ 55 w 128"/>
                  <a:gd name="T3" fmla="*/ 4 h 217"/>
                  <a:gd name="T4" fmla="*/ 61 w 128"/>
                  <a:gd name="T5" fmla="*/ 14 h 217"/>
                  <a:gd name="T6" fmla="*/ 65 w 128"/>
                  <a:gd name="T7" fmla="*/ 26 h 217"/>
                  <a:gd name="T8" fmla="*/ 68 w 128"/>
                  <a:gd name="T9" fmla="*/ 40 h 217"/>
                  <a:gd name="T10" fmla="*/ 67 w 128"/>
                  <a:gd name="T11" fmla="*/ 58 h 217"/>
                  <a:gd name="T12" fmla="*/ 61 w 128"/>
                  <a:gd name="T13" fmla="*/ 75 h 217"/>
                  <a:gd name="T14" fmla="*/ 49 w 128"/>
                  <a:gd name="T15" fmla="*/ 93 h 217"/>
                  <a:gd name="T16" fmla="*/ 32 w 128"/>
                  <a:gd name="T17" fmla="*/ 112 h 217"/>
                  <a:gd name="T18" fmla="*/ 26 w 128"/>
                  <a:gd name="T19" fmla="*/ 110 h 217"/>
                  <a:gd name="T20" fmla="*/ 20 w 128"/>
                  <a:gd name="T21" fmla="*/ 109 h 217"/>
                  <a:gd name="T22" fmla="*/ 14 w 128"/>
                  <a:gd name="T23" fmla="*/ 106 h 217"/>
                  <a:gd name="T24" fmla="*/ 9 w 128"/>
                  <a:gd name="T25" fmla="*/ 104 h 217"/>
                  <a:gd name="T26" fmla="*/ 4 w 128"/>
                  <a:gd name="T27" fmla="*/ 101 h 217"/>
                  <a:gd name="T28" fmla="*/ 1 w 128"/>
                  <a:gd name="T29" fmla="*/ 98 h 217"/>
                  <a:gd name="T30" fmla="*/ 0 w 128"/>
                  <a:gd name="T31" fmla="*/ 95 h 217"/>
                  <a:gd name="T32" fmla="*/ 1 w 128"/>
                  <a:gd name="T33" fmla="*/ 92 h 217"/>
                  <a:gd name="T34" fmla="*/ 7 w 128"/>
                  <a:gd name="T35" fmla="*/ 88 h 217"/>
                  <a:gd name="T36" fmla="*/ 15 w 128"/>
                  <a:gd name="T37" fmla="*/ 83 h 217"/>
                  <a:gd name="T38" fmla="*/ 24 w 128"/>
                  <a:gd name="T39" fmla="*/ 78 h 217"/>
                  <a:gd name="T40" fmla="*/ 33 w 128"/>
                  <a:gd name="T41" fmla="*/ 69 h 217"/>
                  <a:gd name="T42" fmla="*/ 41 w 128"/>
                  <a:gd name="T43" fmla="*/ 58 h 217"/>
                  <a:gd name="T44" fmla="*/ 48 w 128"/>
                  <a:gd name="T45" fmla="*/ 43 h 217"/>
                  <a:gd name="T46" fmla="*/ 51 w 128"/>
                  <a:gd name="T47" fmla="*/ 24 h 217"/>
                  <a:gd name="T48" fmla="*/ 49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2089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39 w 117"/>
                  <a:gd name="T1" fmla="*/ 0 h 132"/>
                  <a:gd name="T2" fmla="*/ 0 w 117"/>
                  <a:gd name="T3" fmla="*/ 13 h 132"/>
                  <a:gd name="T4" fmla="*/ 1 w 117"/>
                  <a:gd name="T5" fmla="*/ 13 h 132"/>
                  <a:gd name="T6" fmla="*/ 7 w 117"/>
                  <a:gd name="T7" fmla="*/ 14 h 132"/>
                  <a:gd name="T8" fmla="*/ 15 w 117"/>
                  <a:gd name="T9" fmla="*/ 18 h 132"/>
                  <a:gd name="T10" fmla="*/ 24 w 117"/>
                  <a:gd name="T11" fmla="*/ 23 h 132"/>
                  <a:gd name="T12" fmla="*/ 35 w 117"/>
                  <a:gd name="T13" fmla="*/ 31 h 132"/>
                  <a:gd name="T14" fmla="*/ 44 w 117"/>
                  <a:gd name="T15" fmla="*/ 39 h 132"/>
                  <a:gd name="T16" fmla="*/ 54 w 117"/>
                  <a:gd name="T17" fmla="*/ 51 h 132"/>
                  <a:gd name="T18" fmla="*/ 61 w 117"/>
                  <a:gd name="T19" fmla="*/ 66 h 132"/>
                  <a:gd name="T20" fmla="*/ 62 w 117"/>
                  <a:gd name="T21" fmla="*/ 60 h 132"/>
                  <a:gd name="T22" fmla="*/ 61 w 117"/>
                  <a:gd name="T23" fmla="*/ 53 h 132"/>
                  <a:gd name="T24" fmla="*/ 57 w 117"/>
                  <a:gd name="T25" fmla="*/ 44 h 132"/>
                  <a:gd name="T26" fmla="*/ 52 w 117"/>
                  <a:gd name="T27" fmla="*/ 37 h 132"/>
                  <a:gd name="T28" fmla="*/ 47 w 117"/>
                  <a:gd name="T29" fmla="*/ 29 h 132"/>
                  <a:gd name="T30" fmla="*/ 41 w 117"/>
                  <a:gd name="T31" fmla="*/ 23 h 132"/>
                  <a:gd name="T32" fmla="*/ 36 w 117"/>
                  <a:gd name="T33" fmla="*/ 18 h 132"/>
                  <a:gd name="T34" fmla="*/ 31 w 117"/>
                  <a:gd name="T35" fmla="*/ 16 h 132"/>
                  <a:gd name="T36" fmla="*/ 36 w 117"/>
                  <a:gd name="T37" fmla="*/ 14 h 132"/>
                  <a:gd name="T38" fmla="*/ 41 w 117"/>
                  <a:gd name="T39" fmla="*/ 14 h 132"/>
                  <a:gd name="T40" fmla="*/ 47 w 117"/>
                  <a:gd name="T41" fmla="*/ 13 h 132"/>
                  <a:gd name="T42" fmla="*/ 52 w 117"/>
                  <a:gd name="T43" fmla="*/ 13 h 132"/>
                  <a:gd name="T44" fmla="*/ 55 w 117"/>
                  <a:gd name="T45" fmla="*/ 12 h 132"/>
                  <a:gd name="T46" fmla="*/ 57 w 117"/>
                  <a:gd name="T47" fmla="*/ 11 h 132"/>
                  <a:gd name="T48" fmla="*/ 60 w 117"/>
                  <a:gd name="T49" fmla="*/ 11 h 132"/>
                  <a:gd name="T50" fmla="*/ 60 w 117"/>
                  <a:gd name="T51" fmla="*/ 11 h 132"/>
                  <a:gd name="T52" fmla="*/ 39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2090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5 w 29"/>
                  <a:gd name="T1" fmla="*/ 0 h 77"/>
                  <a:gd name="T2" fmla="*/ 12 w 29"/>
                  <a:gd name="T3" fmla="*/ 0 h 77"/>
                  <a:gd name="T4" fmla="*/ 9 w 29"/>
                  <a:gd name="T5" fmla="*/ 2 h 77"/>
                  <a:gd name="T6" fmla="*/ 5 w 29"/>
                  <a:gd name="T7" fmla="*/ 4 h 77"/>
                  <a:gd name="T8" fmla="*/ 2 w 29"/>
                  <a:gd name="T9" fmla="*/ 10 h 77"/>
                  <a:gd name="T10" fmla="*/ 1 w 29"/>
                  <a:gd name="T11" fmla="*/ 15 h 77"/>
                  <a:gd name="T12" fmla="*/ 0 w 29"/>
                  <a:gd name="T13" fmla="*/ 22 h 77"/>
                  <a:gd name="T14" fmla="*/ 1 w 29"/>
                  <a:gd name="T15" fmla="*/ 31 h 77"/>
                  <a:gd name="T16" fmla="*/ 6 w 29"/>
                  <a:gd name="T17" fmla="*/ 39 h 77"/>
                  <a:gd name="T18" fmla="*/ 8 w 29"/>
                  <a:gd name="T19" fmla="*/ 27 h 77"/>
                  <a:gd name="T20" fmla="*/ 10 w 29"/>
                  <a:gd name="T21" fmla="*/ 19 h 77"/>
                  <a:gd name="T22" fmla="*/ 12 w 29"/>
                  <a:gd name="T23" fmla="*/ 11 h 77"/>
                  <a:gd name="T24" fmla="*/ 15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grpSp>
            <p:nvGrpSpPr>
              <p:cNvPr id="2091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092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6 w 207"/>
                    <a:gd name="T1" fmla="*/ 21 h 564"/>
                    <a:gd name="T2" fmla="*/ 3 w 207"/>
                    <a:gd name="T3" fmla="*/ 35 h 564"/>
                    <a:gd name="T4" fmla="*/ 1 w 207"/>
                    <a:gd name="T5" fmla="*/ 47 h 564"/>
                    <a:gd name="T6" fmla="*/ 0 w 207"/>
                    <a:gd name="T7" fmla="*/ 59 h 564"/>
                    <a:gd name="T8" fmla="*/ 0 w 207"/>
                    <a:gd name="T9" fmla="*/ 72 h 564"/>
                    <a:gd name="T10" fmla="*/ 1 w 207"/>
                    <a:gd name="T11" fmla="*/ 86 h 564"/>
                    <a:gd name="T12" fmla="*/ 3 w 207"/>
                    <a:gd name="T13" fmla="*/ 101 h 564"/>
                    <a:gd name="T14" fmla="*/ 8 w 207"/>
                    <a:gd name="T15" fmla="*/ 118 h 564"/>
                    <a:gd name="T16" fmla="*/ 14 w 207"/>
                    <a:gd name="T17" fmla="*/ 137 h 564"/>
                    <a:gd name="T18" fmla="*/ 21 w 207"/>
                    <a:gd name="T19" fmla="*/ 156 h 564"/>
                    <a:gd name="T20" fmla="*/ 29 w 207"/>
                    <a:gd name="T21" fmla="*/ 174 h 564"/>
                    <a:gd name="T22" fmla="*/ 39 w 207"/>
                    <a:gd name="T23" fmla="*/ 194 h 564"/>
                    <a:gd name="T24" fmla="*/ 50 w 207"/>
                    <a:gd name="T25" fmla="*/ 213 h 564"/>
                    <a:gd name="T26" fmla="*/ 63 w 207"/>
                    <a:gd name="T27" fmla="*/ 231 h 564"/>
                    <a:gd name="T28" fmla="*/ 75 w 207"/>
                    <a:gd name="T29" fmla="*/ 247 h 564"/>
                    <a:gd name="T30" fmla="*/ 87 w 207"/>
                    <a:gd name="T31" fmla="*/ 260 h 564"/>
                    <a:gd name="T32" fmla="*/ 99 w 207"/>
                    <a:gd name="T33" fmla="*/ 270 h 564"/>
                    <a:gd name="T34" fmla="*/ 77 w 207"/>
                    <a:gd name="T35" fmla="*/ 239 h 564"/>
                    <a:gd name="T36" fmla="*/ 61 w 207"/>
                    <a:gd name="T37" fmla="*/ 214 h 564"/>
                    <a:gd name="T38" fmla="*/ 49 w 207"/>
                    <a:gd name="T39" fmla="*/ 194 h 564"/>
                    <a:gd name="T40" fmla="*/ 41 w 207"/>
                    <a:gd name="T41" fmla="*/ 176 h 564"/>
                    <a:gd name="T42" fmla="*/ 36 w 207"/>
                    <a:gd name="T43" fmla="*/ 161 h 564"/>
                    <a:gd name="T44" fmla="*/ 32 w 207"/>
                    <a:gd name="T45" fmla="*/ 148 h 564"/>
                    <a:gd name="T46" fmla="*/ 30 w 207"/>
                    <a:gd name="T47" fmla="*/ 136 h 564"/>
                    <a:gd name="T48" fmla="*/ 27 w 207"/>
                    <a:gd name="T49" fmla="*/ 124 h 564"/>
                    <a:gd name="T50" fmla="*/ 21 w 207"/>
                    <a:gd name="T51" fmla="*/ 98 h 564"/>
                    <a:gd name="T52" fmla="*/ 19 w 207"/>
                    <a:gd name="T53" fmla="*/ 67 h 564"/>
                    <a:gd name="T54" fmla="*/ 21 w 207"/>
                    <a:gd name="T55" fmla="*/ 33 h 564"/>
                    <a:gd name="T56" fmla="*/ 24 w 207"/>
                    <a:gd name="T57" fmla="*/ 0 h 564"/>
                    <a:gd name="T58" fmla="*/ 6 w 207"/>
                    <a:gd name="T59" fmla="*/ 2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6699"/>
                    </a:solidFill>
                    <a:latin typeface="Arial" charset="0"/>
                  </a:endParaRPr>
                </a:p>
              </p:txBody>
            </p:sp>
            <p:sp>
              <p:nvSpPr>
                <p:cNvPr id="2093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9 h 232"/>
                    <a:gd name="T2" fmla="*/ 7 w 47"/>
                    <a:gd name="T3" fmla="*/ 26 h 232"/>
                    <a:gd name="T4" fmla="*/ 11 w 47"/>
                    <a:gd name="T5" fmla="*/ 48 h 232"/>
                    <a:gd name="T6" fmla="*/ 12 w 47"/>
                    <a:gd name="T7" fmla="*/ 76 h 232"/>
                    <a:gd name="T8" fmla="*/ 9 w 47"/>
                    <a:gd name="T9" fmla="*/ 110 h 232"/>
                    <a:gd name="T10" fmla="*/ 22 w 47"/>
                    <a:gd name="T11" fmla="*/ 103 h 232"/>
                    <a:gd name="T12" fmla="*/ 23 w 47"/>
                    <a:gd name="T13" fmla="*/ 85 h 232"/>
                    <a:gd name="T14" fmla="*/ 23 w 47"/>
                    <a:gd name="T15" fmla="*/ 67 h 232"/>
                    <a:gd name="T16" fmla="*/ 22 w 47"/>
                    <a:gd name="T17" fmla="*/ 49 h 232"/>
                    <a:gd name="T18" fmla="*/ 20 w 47"/>
                    <a:gd name="T19" fmla="*/ 34 h 232"/>
                    <a:gd name="T20" fmla="*/ 18 w 47"/>
                    <a:gd name="T21" fmla="*/ 25 h 232"/>
                    <a:gd name="T22" fmla="*/ 14 w 47"/>
                    <a:gd name="T23" fmla="*/ 16 h 232"/>
                    <a:gd name="T24" fmla="*/ 11 w 47"/>
                    <a:gd name="T25" fmla="*/ 8 h 232"/>
                    <a:gd name="T26" fmla="*/ 6 w 47"/>
                    <a:gd name="T27" fmla="*/ 0 h 232"/>
                    <a:gd name="T28" fmla="*/ 0 w 47"/>
                    <a:gd name="T29" fmla="*/ 9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6699"/>
                    </a:solidFill>
                    <a:latin typeface="Arial" charset="0"/>
                  </a:endParaRPr>
                </a:p>
              </p:txBody>
            </p:sp>
            <p:sp>
              <p:nvSpPr>
                <p:cNvPr id="2094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41 w 87"/>
                    <a:gd name="T1" fmla="*/ 10 h 40"/>
                    <a:gd name="T2" fmla="*/ 37 w 87"/>
                    <a:gd name="T3" fmla="*/ 7 h 40"/>
                    <a:gd name="T4" fmla="*/ 32 w 87"/>
                    <a:gd name="T5" fmla="*/ 5 h 40"/>
                    <a:gd name="T6" fmla="*/ 28 w 87"/>
                    <a:gd name="T7" fmla="*/ 3 h 40"/>
                    <a:gd name="T8" fmla="*/ 22 w 87"/>
                    <a:gd name="T9" fmla="*/ 2 h 40"/>
                    <a:gd name="T10" fmla="*/ 18 w 87"/>
                    <a:gd name="T11" fmla="*/ 1 h 40"/>
                    <a:gd name="T12" fmla="*/ 12 w 87"/>
                    <a:gd name="T13" fmla="*/ 1 h 40"/>
                    <a:gd name="T14" fmla="*/ 6 w 87"/>
                    <a:gd name="T15" fmla="*/ 0 h 40"/>
                    <a:gd name="T16" fmla="*/ 0 w 87"/>
                    <a:gd name="T17" fmla="*/ 1 h 40"/>
                    <a:gd name="T18" fmla="*/ 3 w 87"/>
                    <a:gd name="T19" fmla="*/ 3 h 40"/>
                    <a:gd name="T20" fmla="*/ 7 w 87"/>
                    <a:gd name="T21" fmla="*/ 5 h 40"/>
                    <a:gd name="T22" fmla="*/ 10 w 87"/>
                    <a:gd name="T23" fmla="*/ 6 h 40"/>
                    <a:gd name="T24" fmla="*/ 16 w 87"/>
                    <a:gd name="T25" fmla="*/ 8 h 40"/>
                    <a:gd name="T26" fmla="*/ 20 w 87"/>
                    <a:gd name="T27" fmla="*/ 10 h 40"/>
                    <a:gd name="T28" fmla="*/ 25 w 87"/>
                    <a:gd name="T29" fmla="*/ 12 h 40"/>
                    <a:gd name="T30" fmla="*/ 30 w 87"/>
                    <a:gd name="T31" fmla="*/ 15 h 40"/>
                    <a:gd name="T32" fmla="*/ 35 w 87"/>
                    <a:gd name="T33" fmla="*/ 18 h 40"/>
                    <a:gd name="T34" fmla="*/ 41 w 87"/>
                    <a:gd name="T35" fmla="*/ 10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6699"/>
                    </a:solidFill>
                    <a:latin typeface="Arial" charset="0"/>
                  </a:endParaRPr>
                </a:p>
              </p:txBody>
            </p:sp>
          </p:grpSp>
        </p:grpSp>
        <p:grpSp>
          <p:nvGrpSpPr>
            <p:cNvPr id="2060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083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2084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2085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</p:grpSp>
        <p:grpSp>
          <p:nvGrpSpPr>
            <p:cNvPr id="206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080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2081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2082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</p:grpSp>
        <p:grpSp>
          <p:nvGrpSpPr>
            <p:cNvPr id="2062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077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2078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2079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</p:grpSp>
        <p:sp>
          <p:nvSpPr>
            <p:cNvPr id="2063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2064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7 w 109"/>
                <a:gd name="T3" fmla="*/ 1 h 156"/>
                <a:gd name="T4" fmla="*/ 27 w 109"/>
                <a:gd name="T5" fmla="*/ 5 h 156"/>
                <a:gd name="T6" fmla="*/ 54 w 109"/>
                <a:gd name="T7" fmla="*/ 14 h 156"/>
                <a:gd name="T8" fmla="*/ 85 w 109"/>
                <a:gd name="T9" fmla="*/ 28 h 156"/>
                <a:gd name="T10" fmla="*/ 114 w 109"/>
                <a:gd name="T11" fmla="*/ 50 h 156"/>
                <a:gd name="T12" fmla="*/ 140 w 109"/>
                <a:gd name="T13" fmla="*/ 81 h 156"/>
                <a:gd name="T14" fmla="*/ 157 w 109"/>
                <a:gd name="T15" fmla="*/ 124 h 156"/>
                <a:gd name="T16" fmla="*/ 160 w 109"/>
                <a:gd name="T17" fmla="*/ 179 h 156"/>
                <a:gd name="T18" fmla="*/ 154 w 109"/>
                <a:gd name="T19" fmla="*/ 179 h 156"/>
                <a:gd name="T20" fmla="*/ 145 w 109"/>
                <a:gd name="T21" fmla="*/ 179 h 156"/>
                <a:gd name="T22" fmla="*/ 137 w 109"/>
                <a:gd name="T23" fmla="*/ 179 h 156"/>
                <a:gd name="T24" fmla="*/ 127 w 109"/>
                <a:gd name="T25" fmla="*/ 177 h 156"/>
                <a:gd name="T26" fmla="*/ 119 w 109"/>
                <a:gd name="T27" fmla="*/ 176 h 156"/>
                <a:gd name="T28" fmla="*/ 109 w 109"/>
                <a:gd name="T29" fmla="*/ 172 h 156"/>
                <a:gd name="T30" fmla="*/ 97 w 109"/>
                <a:gd name="T31" fmla="*/ 166 h 156"/>
                <a:gd name="T32" fmla="*/ 85 w 109"/>
                <a:gd name="T33" fmla="*/ 160 h 156"/>
                <a:gd name="T34" fmla="*/ 78 w 109"/>
                <a:gd name="T35" fmla="*/ 145 h 156"/>
                <a:gd name="T36" fmla="*/ 78 w 109"/>
                <a:gd name="T37" fmla="*/ 127 h 156"/>
                <a:gd name="T38" fmla="*/ 82 w 109"/>
                <a:gd name="T39" fmla="*/ 110 h 156"/>
                <a:gd name="T40" fmla="*/ 86 w 109"/>
                <a:gd name="T41" fmla="*/ 92 h 156"/>
                <a:gd name="T42" fmla="*/ 82 w 109"/>
                <a:gd name="T43" fmla="*/ 71 h 156"/>
                <a:gd name="T44" fmla="*/ 70 w 109"/>
                <a:gd name="T45" fmla="*/ 49 h 156"/>
                <a:gd name="T46" fmla="*/ 46 w 109"/>
                <a:gd name="T47" fmla="*/ 27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2065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9 w 54"/>
                <a:gd name="T5" fmla="*/ 3 h 40"/>
                <a:gd name="T6" fmla="*/ 20 w 54"/>
                <a:gd name="T7" fmla="*/ 10 h 40"/>
                <a:gd name="T8" fmla="*/ 32 w 54"/>
                <a:gd name="T9" fmla="*/ 14 h 40"/>
                <a:gd name="T10" fmla="*/ 43 w 54"/>
                <a:gd name="T11" fmla="*/ 17 h 40"/>
                <a:gd name="T12" fmla="*/ 56 w 54"/>
                <a:gd name="T13" fmla="*/ 19 h 40"/>
                <a:gd name="T14" fmla="*/ 68 w 54"/>
                <a:gd name="T15" fmla="*/ 20 h 40"/>
                <a:gd name="T16" fmla="*/ 81 w 54"/>
                <a:gd name="T17" fmla="*/ 18 h 40"/>
                <a:gd name="T18" fmla="*/ 79 w 54"/>
                <a:gd name="T19" fmla="*/ 29 h 40"/>
                <a:gd name="T20" fmla="*/ 75 w 54"/>
                <a:gd name="T21" fmla="*/ 38 h 40"/>
                <a:gd name="T22" fmla="*/ 66 w 54"/>
                <a:gd name="T23" fmla="*/ 44 h 40"/>
                <a:gd name="T24" fmla="*/ 55 w 54"/>
                <a:gd name="T25" fmla="*/ 46 h 40"/>
                <a:gd name="T26" fmla="*/ 42 w 54"/>
                <a:gd name="T27" fmla="*/ 45 h 40"/>
                <a:gd name="T28" fmla="*/ 28 w 54"/>
                <a:gd name="T29" fmla="*/ 37 h 40"/>
                <a:gd name="T30" fmla="*/ 15 w 54"/>
                <a:gd name="T31" fmla="*/ 24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2066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2067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2068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2069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2070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7 h 237"/>
                <a:gd name="T4" fmla="*/ 5 w 257"/>
                <a:gd name="T5" fmla="*/ 54 h 237"/>
                <a:gd name="T6" fmla="*/ 11 w 257"/>
                <a:gd name="T7" fmla="*/ 81 h 237"/>
                <a:gd name="T8" fmla="*/ 20 w 257"/>
                <a:gd name="T9" fmla="*/ 104 h 237"/>
                <a:gd name="T10" fmla="*/ 32 w 257"/>
                <a:gd name="T11" fmla="*/ 127 h 237"/>
                <a:gd name="T12" fmla="*/ 48 w 257"/>
                <a:gd name="T13" fmla="*/ 151 h 237"/>
                <a:gd name="T14" fmla="*/ 68 w 257"/>
                <a:gd name="T15" fmla="*/ 172 h 237"/>
                <a:gd name="T16" fmla="*/ 91 w 257"/>
                <a:gd name="T17" fmla="*/ 190 h 237"/>
                <a:gd name="T18" fmla="*/ 120 w 257"/>
                <a:gd name="T19" fmla="*/ 208 h 237"/>
                <a:gd name="T20" fmla="*/ 154 w 257"/>
                <a:gd name="T21" fmla="*/ 222 h 237"/>
                <a:gd name="T22" fmla="*/ 190 w 257"/>
                <a:gd name="T23" fmla="*/ 234 h 237"/>
                <a:gd name="T24" fmla="*/ 234 w 257"/>
                <a:gd name="T25" fmla="*/ 244 h 237"/>
                <a:gd name="T26" fmla="*/ 282 w 257"/>
                <a:gd name="T27" fmla="*/ 250 h 237"/>
                <a:gd name="T28" fmla="*/ 337 w 257"/>
                <a:gd name="T29" fmla="*/ 253 h 237"/>
                <a:gd name="T30" fmla="*/ 394 w 257"/>
                <a:gd name="T31" fmla="*/ 252 h 237"/>
                <a:gd name="T32" fmla="*/ 460 w 257"/>
                <a:gd name="T33" fmla="*/ 248 h 237"/>
                <a:gd name="T34" fmla="*/ 402 w 257"/>
                <a:gd name="T35" fmla="*/ 243 h 237"/>
                <a:gd name="T36" fmla="*/ 349 w 257"/>
                <a:gd name="T37" fmla="*/ 235 h 237"/>
                <a:gd name="T38" fmla="*/ 305 w 257"/>
                <a:gd name="T39" fmla="*/ 226 h 237"/>
                <a:gd name="T40" fmla="*/ 265 w 257"/>
                <a:gd name="T41" fmla="*/ 218 h 237"/>
                <a:gd name="T42" fmla="*/ 229 w 257"/>
                <a:gd name="T43" fmla="*/ 207 h 237"/>
                <a:gd name="T44" fmla="*/ 201 w 257"/>
                <a:gd name="T45" fmla="*/ 194 h 237"/>
                <a:gd name="T46" fmla="*/ 174 w 257"/>
                <a:gd name="T47" fmla="*/ 181 h 237"/>
                <a:gd name="T48" fmla="*/ 150 w 257"/>
                <a:gd name="T49" fmla="*/ 165 h 237"/>
                <a:gd name="T50" fmla="*/ 128 w 257"/>
                <a:gd name="T51" fmla="*/ 151 h 237"/>
                <a:gd name="T52" fmla="*/ 110 w 257"/>
                <a:gd name="T53" fmla="*/ 133 h 237"/>
                <a:gd name="T54" fmla="*/ 94 w 257"/>
                <a:gd name="T55" fmla="*/ 115 h 237"/>
                <a:gd name="T56" fmla="*/ 78 w 257"/>
                <a:gd name="T57" fmla="*/ 94 h 237"/>
                <a:gd name="T58" fmla="*/ 59 w 257"/>
                <a:gd name="T59" fmla="*/ 73 h 237"/>
                <a:gd name="T60" fmla="*/ 41 w 257"/>
                <a:gd name="T61" fmla="*/ 51 h 237"/>
                <a:gd name="T62" fmla="*/ 21 w 257"/>
                <a:gd name="T63" fmla="*/ 26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2071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40 w 124"/>
                <a:gd name="T1" fmla="*/ 0 h 110"/>
                <a:gd name="T2" fmla="*/ 225 w 124"/>
                <a:gd name="T3" fmla="*/ 118 h 110"/>
                <a:gd name="T4" fmla="*/ 218 w 124"/>
                <a:gd name="T5" fmla="*/ 117 h 110"/>
                <a:gd name="T6" fmla="*/ 194 w 124"/>
                <a:gd name="T7" fmla="*/ 115 h 110"/>
                <a:gd name="T8" fmla="*/ 162 w 124"/>
                <a:gd name="T9" fmla="*/ 111 h 110"/>
                <a:gd name="T10" fmla="*/ 124 w 124"/>
                <a:gd name="T11" fmla="*/ 109 h 110"/>
                <a:gd name="T12" fmla="*/ 82 w 124"/>
                <a:gd name="T13" fmla="*/ 106 h 110"/>
                <a:gd name="T14" fmla="*/ 46 w 124"/>
                <a:gd name="T15" fmla="*/ 107 h 110"/>
                <a:gd name="T16" fmla="*/ 16 w 124"/>
                <a:gd name="T17" fmla="*/ 112 h 110"/>
                <a:gd name="T18" fmla="*/ 0 w 124"/>
                <a:gd name="T19" fmla="*/ 120 h 110"/>
                <a:gd name="T20" fmla="*/ 7 w 124"/>
                <a:gd name="T21" fmla="*/ 107 h 110"/>
                <a:gd name="T22" fmla="*/ 15 w 124"/>
                <a:gd name="T23" fmla="*/ 97 h 110"/>
                <a:gd name="T24" fmla="*/ 30 w 124"/>
                <a:gd name="T25" fmla="*/ 90 h 110"/>
                <a:gd name="T26" fmla="*/ 46 w 124"/>
                <a:gd name="T27" fmla="*/ 83 h 110"/>
                <a:gd name="T28" fmla="*/ 65 w 124"/>
                <a:gd name="T29" fmla="*/ 78 h 110"/>
                <a:gd name="T30" fmla="*/ 85 w 124"/>
                <a:gd name="T31" fmla="*/ 77 h 110"/>
                <a:gd name="T32" fmla="*/ 106 w 124"/>
                <a:gd name="T33" fmla="*/ 77 h 110"/>
                <a:gd name="T34" fmla="*/ 131 w 124"/>
                <a:gd name="T35" fmla="*/ 81 h 110"/>
                <a:gd name="T36" fmla="*/ 132 w 124"/>
                <a:gd name="T37" fmla="*/ 77 h 110"/>
                <a:gd name="T38" fmla="*/ 127 w 124"/>
                <a:gd name="T39" fmla="*/ 62 h 110"/>
                <a:gd name="T40" fmla="*/ 121 w 124"/>
                <a:gd name="T41" fmla="*/ 42 h 110"/>
                <a:gd name="T42" fmla="*/ 119 w 124"/>
                <a:gd name="T43" fmla="*/ 32 h 110"/>
                <a:gd name="T44" fmla="*/ 114 w 124"/>
                <a:gd name="T45" fmla="*/ 32 h 110"/>
                <a:gd name="T46" fmla="*/ 110 w 124"/>
                <a:gd name="T47" fmla="*/ 31 h 110"/>
                <a:gd name="T48" fmla="*/ 106 w 124"/>
                <a:gd name="T49" fmla="*/ 28 h 110"/>
                <a:gd name="T50" fmla="*/ 104 w 124"/>
                <a:gd name="T51" fmla="*/ 25 h 110"/>
                <a:gd name="T52" fmla="*/ 104 w 124"/>
                <a:gd name="T53" fmla="*/ 21 h 110"/>
                <a:gd name="T54" fmla="*/ 106 w 124"/>
                <a:gd name="T55" fmla="*/ 16 h 110"/>
                <a:gd name="T56" fmla="*/ 120 w 124"/>
                <a:gd name="T57" fmla="*/ 8 h 110"/>
                <a:gd name="T58" fmla="*/ 140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2072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9 w 109"/>
                <a:gd name="T3" fmla="*/ 1 h 156"/>
                <a:gd name="T4" fmla="*/ 32 w 109"/>
                <a:gd name="T5" fmla="*/ 5 h 156"/>
                <a:gd name="T6" fmla="*/ 67 w 109"/>
                <a:gd name="T7" fmla="*/ 12 h 156"/>
                <a:gd name="T8" fmla="*/ 105 w 109"/>
                <a:gd name="T9" fmla="*/ 26 h 156"/>
                <a:gd name="T10" fmla="*/ 142 w 109"/>
                <a:gd name="T11" fmla="*/ 46 h 156"/>
                <a:gd name="T12" fmla="*/ 174 w 109"/>
                <a:gd name="T13" fmla="*/ 75 h 156"/>
                <a:gd name="T14" fmla="*/ 194 w 109"/>
                <a:gd name="T15" fmla="*/ 114 h 156"/>
                <a:gd name="T16" fmla="*/ 198 w 109"/>
                <a:gd name="T17" fmla="*/ 164 h 156"/>
                <a:gd name="T18" fmla="*/ 192 w 109"/>
                <a:gd name="T19" fmla="*/ 164 h 156"/>
                <a:gd name="T20" fmla="*/ 181 w 109"/>
                <a:gd name="T21" fmla="*/ 164 h 156"/>
                <a:gd name="T22" fmla="*/ 169 w 109"/>
                <a:gd name="T23" fmla="*/ 164 h 156"/>
                <a:gd name="T24" fmla="*/ 158 w 109"/>
                <a:gd name="T25" fmla="*/ 162 h 156"/>
                <a:gd name="T26" fmla="*/ 147 w 109"/>
                <a:gd name="T27" fmla="*/ 161 h 156"/>
                <a:gd name="T28" fmla="*/ 135 w 109"/>
                <a:gd name="T29" fmla="*/ 158 h 156"/>
                <a:gd name="T30" fmla="*/ 120 w 109"/>
                <a:gd name="T31" fmla="*/ 153 h 156"/>
                <a:gd name="T32" fmla="*/ 105 w 109"/>
                <a:gd name="T33" fmla="*/ 147 h 156"/>
                <a:gd name="T34" fmla="*/ 96 w 109"/>
                <a:gd name="T35" fmla="*/ 132 h 156"/>
                <a:gd name="T36" fmla="*/ 96 w 109"/>
                <a:gd name="T37" fmla="*/ 117 h 156"/>
                <a:gd name="T38" fmla="*/ 102 w 109"/>
                <a:gd name="T39" fmla="*/ 101 h 156"/>
                <a:gd name="T40" fmla="*/ 108 w 109"/>
                <a:gd name="T41" fmla="*/ 84 h 156"/>
                <a:gd name="T42" fmla="*/ 102 w 109"/>
                <a:gd name="T43" fmla="*/ 66 h 156"/>
                <a:gd name="T44" fmla="*/ 88 w 109"/>
                <a:gd name="T45" fmla="*/ 45 h 156"/>
                <a:gd name="T46" fmla="*/ 57 w 109"/>
                <a:gd name="T47" fmla="*/ 25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2073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57 w 46"/>
                <a:gd name="T1" fmla="*/ 0 h 94"/>
                <a:gd name="T2" fmla="*/ 36 w 46"/>
                <a:gd name="T3" fmla="*/ 40 h 94"/>
                <a:gd name="T4" fmla="*/ 27 w 46"/>
                <a:gd name="T5" fmla="*/ 66 h 94"/>
                <a:gd name="T6" fmla="*/ 20 w 46"/>
                <a:gd name="T7" fmla="*/ 85 h 94"/>
                <a:gd name="T8" fmla="*/ 0 w 46"/>
                <a:gd name="T9" fmla="*/ 100 h 94"/>
                <a:gd name="T10" fmla="*/ 22 w 46"/>
                <a:gd name="T11" fmla="*/ 94 h 94"/>
                <a:gd name="T12" fmla="*/ 42 w 46"/>
                <a:gd name="T13" fmla="*/ 86 h 94"/>
                <a:gd name="T14" fmla="*/ 58 w 46"/>
                <a:gd name="T15" fmla="*/ 73 h 94"/>
                <a:gd name="T16" fmla="*/ 73 w 46"/>
                <a:gd name="T17" fmla="*/ 61 h 94"/>
                <a:gd name="T18" fmla="*/ 82 w 46"/>
                <a:gd name="T19" fmla="*/ 46 h 94"/>
                <a:gd name="T20" fmla="*/ 84 w 46"/>
                <a:gd name="T21" fmla="*/ 32 h 94"/>
                <a:gd name="T22" fmla="*/ 77 w 46"/>
                <a:gd name="T23" fmla="*/ 15 h 94"/>
                <a:gd name="T24" fmla="*/ 57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2074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1 w 54"/>
                <a:gd name="T5" fmla="*/ 3 h 40"/>
                <a:gd name="T6" fmla="*/ 23 w 54"/>
                <a:gd name="T7" fmla="*/ 8 h 40"/>
                <a:gd name="T8" fmla="*/ 37 w 54"/>
                <a:gd name="T9" fmla="*/ 12 h 40"/>
                <a:gd name="T10" fmla="*/ 52 w 54"/>
                <a:gd name="T11" fmla="*/ 15 h 40"/>
                <a:gd name="T12" fmla="*/ 68 w 54"/>
                <a:gd name="T13" fmla="*/ 17 h 40"/>
                <a:gd name="T14" fmla="*/ 81 w 54"/>
                <a:gd name="T15" fmla="*/ 18 h 40"/>
                <a:gd name="T16" fmla="*/ 96 w 54"/>
                <a:gd name="T17" fmla="*/ 16 h 40"/>
                <a:gd name="T18" fmla="*/ 95 w 54"/>
                <a:gd name="T19" fmla="*/ 27 h 40"/>
                <a:gd name="T20" fmla="*/ 89 w 54"/>
                <a:gd name="T21" fmla="*/ 35 h 40"/>
                <a:gd name="T22" fmla="*/ 79 w 54"/>
                <a:gd name="T23" fmla="*/ 40 h 40"/>
                <a:gd name="T24" fmla="*/ 65 w 54"/>
                <a:gd name="T25" fmla="*/ 42 h 40"/>
                <a:gd name="T26" fmla="*/ 49 w 54"/>
                <a:gd name="T27" fmla="*/ 41 h 40"/>
                <a:gd name="T28" fmla="*/ 33 w 54"/>
                <a:gd name="T29" fmla="*/ 34 h 40"/>
                <a:gd name="T30" fmla="*/ 17 w 54"/>
                <a:gd name="T31" fmla="*/ 22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2075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2076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30 w 596"/>
                <a:gd name="T1" fmla="*/ 392 h 666"/>
                <a:gd name="T2" fmla="*/ 11 w 596"/>
                <a:gd name="T3" fmla="*/ 362 h 666"/>
                <a:gd name="T4" fmla="*/ 0 w 596"/>
                <a:gd name="T5" fmla="*/ 307 h 666"/>
                <a:gd name="T6" fmla="*/ 7 w 596"/>
                <a:gd name="T7" fmla="*/ 236 h 666"/>
                <a:gd name="T8" fmla="*/ 46 w 596"/>
                <a:gd name="T9" fmla="*/ 161 h 666"/>
                <a:gd name="T10" fmla="*/ 125 w 596"/>
                <a:gd name="T11" fmla="*/ 90 h 666"/>
                <a:gd name="T12" fmla="*/ 259 w 596"/>
                <a:gd name="T13" fmla="*/ 33 h 666"/>
                <a:gd name="T14" fmla="*/ 449 w 596"/>
                <a:gd name="T15" fmla="*/ 2 h 666"/>
                <a:gd name="T16" fmla="*/ 692 w 596"/>
                <a:gd name="T17" fmla="*/ 9 h 666"/>
                <a:gd name="T18" fmla="*/ 881 w 596"/>
                <a:gd name="T19" fmla="*/ 72 h 666"/>
                <a:gd name="T20" fmla="*/ 1008 w 596"/>
                <a:gd name="T21" fmla="*/ 175 h 666"/>
                <a:gd name="T22" fmla="*/ 1075 w 596"/>
                <a:gd name="T23" fmla="*/ 302 h 666"/>
                <a:gd name="T24" fmla="*/ 1083 w 596"/>
                <a:gd name="T25" fmla="*/ 434 h 666"/>
                <a:gd name="T26" fmla="*/ 1031 w 596"/>
                <a:gd name="T27" fmla="*/ 557 h 666"/>
                <a:gd name="T28" fmla="*/ 923 w 596"/>
                <a:gd name="T29" fmla="*/ 652 h 666"/>
                <a:gd name="T30" fmla="*/ 759 w 596"/>
                <a:gd name="T31" fmla="*/ 704 h 666"/>
                <a:gd name="T32" fmla="*/ 708 w 596"/>
                <a:gd name="T33" fmla="*/ 699 h 666"/>
                <a:gd name="T34" fmla="*/ 803 w 596"/>
                <a:gd name="T35" fmla="*/ 655 h 666"/>
                <a:gd name="T36" fmla="*/ 877 w 596"/>
                <a:gd name="T37" fmla="*/ 577 h 666"/>
                <a:gd name="T38" fmla="*/ 927 w 596"/>
                <a:gd name="T39" fmla="*/ 482 h 666"/>
                <a:gd name="T40" fmla="*/ 946 w 596"/>
                <a:gd name="T41" fmla="*/ 377 h 666"/>
                <a:gd name="T42" fmla="*/ 935 w 596"/>
                <a:gd name="T43" fmla="*/ 274 h 666"/>
                <a:gd name="T44" fmla="*/ 882 w 596"/>
                <a:gd name="T45" fmla="*/ 184 h 666"/>
                <a:gd name="T46" fmla="*/ 788 w 596"/>
                <a:gd name="T47" fmla="*/ 118 h 666"/>
                <a:gd name="T48" fmla="*/ 621 w 596"/>
                <a:gd name="T49" fmla="*/ 79 h 666"/>
                <a:gd name="T50" fmla="*/ 448 w 596"/>
                <a:gd name="T51" fmla="*/ 65 h 666"/>
                <a:gd name="T52" fmla="*/ 317 w 596"/>
                <a:gd name="T53" fmla="*/ 75 h 666"/>
                <a:gd name="T54" fmla="*/ 220 w 596"/>
                <a:gd name="T55" fmla="*/ 107 h 666"/>
                <a:gd name="T56" fmla="*/ 152 w 596"/>
                <a:gd name="T57" fmla="*/ 158 h 666"/>
                <a:gd name="T58" fmla="*/ 104 w 596"/>
                <a:gd name="T59" fmla="*/ 218 h 666"/>
                <a:gd name="T60" fmla="*/ 73 w 596"/>
                <a:gd name="T61" fmla="*/ 288 h 666"/>
                <a:gd name="T62" fmla="*/ 51 w 596"/>
                <a:gd name="T63" fmla="*/ 359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  <a:latin typeface="Arial" charset="0"/>
              </a:endParaRPr>
            </a:p>
          </p:txBody>
        </p:sp>
      </p:grpSp>
      <p:sp>
        <p:nvSpPr>
          <p:cNvPr id="6250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251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6251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6251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F257B7-67D6-4EC2-BB25-A93AB3EEAB53}" type="slidenum">
              <a:rPr lang="ru-RU">
                <a:solidFill>
                  <a:srgbClr val="00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113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checker/>
  </p:transition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2056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  <a:latin typeface="Arial" charset="0"/>
              </a:endParaRPr>
            </a:p>
          </p:txBody>
        </p:sp>
        <p:grpSp>
          <p:nvGrpSpPr>
            <p:cNvPr id="2057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09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209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209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</p:grpSp>
        <p:sp>
          <p:nvSpPr>
            <p:cNvPr id="205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  <a:latin typeface="Arial" charset="0"/>
              </a:endParaRPr>
            </a:p>
          </p:txBody>
        </p:sp>
        <p:grpSp>
          <p:nvGrpSpPr>
            <p:cNvPr id="205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086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95 w 217"/>
                  <a:gd name="T1" fmla="*/ 437 h 210"/>
                  <a:gd name="T2" fmla="*/ 76 w 217"/>
                  <a:gd name="T3" fmla="*/ 413 h 210"/>
                  <a:gd name="T4" fmla="*/ 55 w 217"/>
                  <a:gd name="T5" fmla="*/ 377 h 210"/>
                  <a:gd name="T6" fmla="*/ 32 w 217"/>
                  <a:gd name="T7" fmla="*/ 330 h 210"/>
                  <a:gd name="T8" fmla="*/ 10 w 217"/>
                  <a:gd name="T9" fmla="*/ 281 h 210"/>
                  <a:gd name="T10" fmla="*/ 0 w 217"/>
                  <a:gd name="T11" fmla="*/ 227 h 210"/>
                  <a:gd name="T12" fmla="*/ 1 w 217"/>
                  <a:gd name="T13" fmla="*/ 170 h 210"/>
                  <a:gd name="T14" fmla="*/ 19 w 217"/>
                  <a:gd name="T15" fmla="*/ 118 h 210"/>
                  <a:gd name="T16" fmla="*/ 56 w 217"/>
                  <a:gd name="T17" fmla="*/ 74 h 210"/>
                  <a:gd name="T18" fmla="*/ 94 w 217"/>
                  <a:gd name="T19" fmla="*/ 46 h 210"/>
                  <a:gd name="T20" fmla="*/ 125 w 217"/>
                  <a:gd name="T21" fmla="*/ 25 h 210"/>
                  <a:gd name="T22" fmla="*/ 150 w 217"/>
                  <a:gd name="T23" fmla="*/ 14 h 210"/>
                  <a:gd name="T24" fmla="*/ 169 w 217"/>
                  <a:gd name="T25" fmla="*/ 10 h 210"/>
                  <a:gd name="T26" fmla="*/ 183 w 217"/>
                  <a:gd name="T27" fmla="*/ 10 h 210"/>
                  <a:gd name="T28" fmla="*/ 216 w 217"/>
                  <a:gd name="T29" fmla="*/ 0 h 210"/>
                  <a:gd name="T30" fmla="*/ 307 w 217"/>
                  <a:gd name="T31" fmla="*/ 17 h 210"/>
                  <a:gd name="T32" fmla="*/ 333 w 217"/>
                  <a:gd name="T33" fmla="*/ 25 h 210"/>
                  <a:gd name="T34" fmla="*/ 358 w 217"/>
                  <a:gd name="T35" fmla="*/ 32 h 210"/>
                  <a:gd name="T36" fmla="*/ 379 w 217"/>
                  <a:gd name="T37" fmla="*/ 39 h 210"/>
                  <a:gd name="T38" fmla="*/ 395 w 217"/>
                  <a:gd name="T39" fmla="*/ 48 h 210"/>
                  <a:gd name="T40" fmla="*/ 413 w 217"/>
                  <a:gd name="T41" fmla="*/ 56 h 210"/>
                  <a:gd name="T42" fmla="*/ 427 w 217"/>
                  <a:gd name="T43" fmla="*/ 66 h 210"/>
                  <a:gd name="T44" fmla="*/ 438 w 217"/>
                  <a:gd name="T45" fmla="*/ 79 h 210"/>
                  <a:gd name="T46" fmla="*/ 451 w 217"/>
                  <a:gd name="T47" fmla="*/ 94 h 210"/>
                  <a:gd name="T48" fmla="*/ 427 w 217"/>
                  <a:gd name="T49" fmla="*/ 84 h 210"/>
                  <a:gd name="T50" fmla="*/ 404 w 217"/>
                  <a:gd name="T51" fmla="*/ 75 h 210"/>
                  <a:gd name="T52" fmla="*/ 381 w 217"/>
                  <a:gd name="T53" fmla="*/ 69 h 210"/>
                  <a:gd name="T54" fmla="*/ 358 w 217"/>
                  <a:gd name="T55" fmla="*/ 62 h 210"/>
                  <a:gd name="T56" fmla="*/ 339 w 217"/>
                  <a:gd name="T57" fmla="*/ 56 h 210"/>
                  <a:gd name="T58" fmla="*/ 319 w 217"/>
                  <a:gd name="T59" fmla="*/ 55 h 210"/>
                  <a:gd name="T60" fmla="*/ 297 w 217"/>
                  <a:gd name="T61" fmla="*/ 51 h 210"/>
                  <a:gd name="T62" fmla="*/ 278 w 217"/>
                  <a:gd name="T63" fmla="*/ 51 h 210"/>
                  <a:gd name="T64" fmla="*/ 260 w 217"/>
                  <a:gd name="T65" fmla="*/ 51 h 210"/>
                  <a:gd name="T66" fmla="*/ 241 w 217"/>
                  <a:gd name="T67" fmla="*/ 52 h 210"/>
                  <a:gd name="T68" fmla="*/ 222 w 217"/>
                  <a:gd name="T69" fmla="*/ 56 h 210"/>
                  <a:gd name="T70" fmla="*/ 206 w 217"/>
                  <a:gd name="T71" fmla="*/ 61 h 210"/>
                  <a:gd name="T72" fmla="*/ 189 w 217"/>
                  <a:gd name="T73" fmla="*/ 69 h 210"/>
                  <a:gd name="T74" fmla="*/ 170 w 217"/>
                  <a:gd name="T75" fmla="*/ 75 h 210"/>
                  <a:gd name="T76" fmla="*/ 154 w 217"/>
                  <a:gd name="T77" fmla="*/ 85 h 210"/>
                  <a:gd name="T78" fmla="*/ 137 w 217"/>
                  <a:gd name="T79" fmla="*/ 95 h 210"/>
                  <a:gd name="T80" fmla="*/ 108 w 217"/>
                  <a:gd name="T81" fmla="*/ 127 h 210"/>
                  <a:gd name="T82" fmla="*/ 88 w 217"/>
                  <a:gd name="T83" fmla="*/ 166 h 210"/>
                  <a:gd name="T84" fmla="*/ 76 w 217"/>
                  <a:gd name="T85" fmla="*/ 215 h 210"/>
                  <a:gd name="T86" fmla="*/ 72 w 217"/>
                  <a:gd name="T87" fmla="*/ 263 h 210"/>
                  <a:gd name="T88" fmla="*/ 72 w 217"/>
                  <a:gd name="T89" fmla="*/ 315 h 210"/>
                  <a:gd name="T90" fmla="*/ 79 w 217"/>
                  <a:gd name="T91" fmla="*/ 362 h 210"/>
                  <a:gd name="T92" fmla="*/ 85 w 217"/>
                  <a:gd name="T93" fmla="*/ 404 h 210"/>
                  <a:gd name="T94" fmla="*/ 95 w 217"/>
                  <a:gd name="T95" fmla="*/ 437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2087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226 w 182"/>
                  <a:gd name="T1" fmla="*/ 0 h 213"/>
                  <a:gd name="T2" fmla="*/ 232 w 182"/>
                  <a:gd name="T3" fmla="*/ 4 h 213"/>
                  <a:gd name="T4" fmla="*/ 245 w 182"/>
                  <a:gd name="T5" fmla="*/ 17 h 213"/>
                  <a:gd name="T6" fmla="*/ 263 w 182"/>
                  <a:gd name="T7" fmla="*/ 38 h 213"/>
                  <a:gd name="T8" fmla="*/ 284 w 182"/>
                  <a:gd name="T9" fmla="*/ 69 h 213"/>
                  <a:gd name="T10" fmla="*/ 301 w 182"/>
                  <a:gd name="T11" fmla="*/ 108 h 213"/>
                  <a:gd name="T12" fmla="*/ 311 w 182"/>
                  <a:gd name="T13" fmla="*/ 159 h 213"/>
                  <a:gd name="T14" fmla="*/ 311 w 182"/>
                  <a:gd name="T15" fmla="*/ 220 h 213"/>
                  <a:gd name="T16" fmla="*/ 298 w 182"/>
                  <a:gd name="T17" fmla="*/ 291 h 213"/>
                  <a:gd name="T18" fmla="*/ 291 w 182"/>
                  <a:gd name="T19" fmla="*/ 311 h 213"/>
                  <a:gd name="T20" fmla="*/ 282 w 182"/>
                  <a:gd name="T21" fmla="*/ 328 h 213"/>
                  <a:gd name="T22" fmla="*/ 272 w 182"/>
                  <a:gd name="T23" fmla="*/ 346 h 213"/>
                  <a:gd name="T24" fmla="*/ 259 w 182"/>
                  <a:gd name="T25" fmla="*/ 362 h 213"/>
                  <a:gd name="T26" fmla="*/ 242 w 182"/>
                  <a:gd name="T27" fmla="*/ 376 h 213"/>
                  <a:gd name="T28" fmla="*/ 227 w 182"/>
                  <a:gd name="T29" fmla="*/ 388 h 213"/>
                  <a:gd name="T30" fmla="*/ 212 w 182"/>
                  <a:gd name="T31" fmla="*/ 399 h 213"/>
                  <a:gd name="T32" fmla="*/ 190 w 182"/>
                  <a:gd name="T33" fmla="*/ 408 h 213"/>
                  <a:gd name="T34" fmla="*/ 170 w 182"/>
                  <a:gd name="T35" fmla="*/ 412 h 213"/>
                  <a:gd name="T36" fmla="*/ 150 w 182"/>
                  <a:gd name="T37" fmla="*/ 418 h 213"/>
                  <a:gd name="T38" fmla="*/ 127 w 182"/>
                  <a:gd name="T39" fmla="*/ 421 h 213"/>
                  <a:gd name="T40" fmla="*/ 102 w 182"/>
                  <a:gd name="T41" fmla="*/ 421 h 213"/>
                  <a:gd name="T42" fmla="*/ 76 w 182"/>
                  <a:gd name="T43" fmla="*/ 418 h 213"/>
                  <a:gd name="T44" fmla="*/ 52 w 182"/>
                  <a:gd name="T45" fmla="*/ 412 h 213"/>
                  <a:gd name="T46" fmla="*/ 24 w 182"/>
                  <a:gd name="T47" fmla="*/ 403 h 213"/>
                  <a:gd name="T48" fmla="*/ 0 w 182"/>
                  <a:gd name="T49" fmla="*/ 393 h 213"/>
                  <a:gd name="T50" fmla="*/ 23 w 182"/>
                  <a:gd name="T51" fmla="*/ 408 h 213"/>
                  <a:gd name="T52" fmla="*/ 46 w 182"/>
                  <a:gd name="T53" fmla="*/ 418 h 213"/>
                  <a:gd name="T54" fmla="*/ 69 w 182"/>
                  <a:gd name="T55" fmla="*/ 428 h 213"/>
                  <a:gd name="T56" fmla="*/ 89 w 182"/>
                  <a:gd name="T57" fmla="*/ 435 h 213"/>
                  <a:gd name="T58" fmla="*/ 109 w 182"/>
                  <a:gd name="T59" fmla="*/ 441 h 213"/>
                  <a:gd name="T60" fmla="*/ 131 w 182"/>
                  <a:gd name="T61" fmla="*/ 444 h 213"/>
                  <a:gd name="T62" fmla="*/ 151 w 182"/>
                  <a:gd name="T63" fmla="*/ 445 h 213"/>
                  <a:gd name="T64" fmla="*/ 171 w 182"/>
                  <a:gd name="T65" fmla="*/ 445 h 213"/>
                  <a:gd name="T66" fmla="*/ 189 w 182"/>
                  <a:gd name="T67" fmla="*/ 444 h 213"/>
                  <a:gd name="T68" fmla="*/ 207 w 182"/>
                  <a:gd name="T69" fmla="*/ 440 h 213"/>
                  <a:gd name="T70" fmla="*/ 223 w 182"/>
                  <a:gd name="T71" fmla="*/ 435 h 213"/>
                  <a:gd name="T72" fmla="*/ 240 w 182"/>
                  <a:gd name="T73" fmla="*/ 431 h 213"/>
                  <a:gd name="T74" fmla="*/ 255 w 182"/>
                  <a:gd name="T75" fmla="*/ 425 h 213"/>
                  <a:gd name="T76" fmla="*/ 269 w 182"/>
                  <a:gd name="T77" fmla="*/ 416 h 213"/>
                  <a:gd name="T78" fmla="*/ 282 w 182"/>
                  <a:gd name="T79" fmla="*/ 408 h 213"/>
                  <a:gd name="T80" fmla="*/ 294 w 182"/>
                  <a:gd name="T81" fmla="*/ 399 h 213"/>
                  <a:gd name="T82" fmla="*/ 327 w 182"/>
                  <a:gd name="T83" fmla="*/ 367 h 213"/>
                  <a:gd name="T84" fmla="*/ 350 w 182"/>
                  <a:gd name="T85" fmla="*/ 337 h 213"/>
                  <a:gd name="T86" fmla="*/ 364 w 182"/>
                  <a:gd name="T87" fmla="*/ 301 h 213"/>
                  <a:gd name="T88" fmla="*/ 371 w 182"/>
                  <a:gd name="T89" fmla="*/ 268 h 213"/>
                  <a:gd name="T90" fmla="*/ 376 w 182"/>
                  <a:gd name="T91" fmla="*/ 233 h 213"/>
                  <a:gd name="T92" fmla="*/ 376 w 182"/>
                  <a:gd name="T93" fmla="*/ 198 h 213"/>
                  <a:gd name="T94" fmla="*/ 377 w 182"/>
                  <a:gd name="T95" fmla="*/ 165 h 213"/>
                  <a:gd name="T96" fmla="*/ 358 w 182"/>
                  <a:gd name="T97" fmla="*/ 97 h 213"/>
                  <a:gd name="T98" fmla="*/ 324 w 182"/>
                  <a:gd name="T99" fmla="*/ 43 h 213"/>
                  <a:gd name="T100" fmla="*/ 312 w 182"/>
                  <a:gd name="T101" fmla="*/ 38 h 213"/>
                  <a:gd name="T102" fmla="*/ 305 w 182"/>
                  <a:gd name="T103" fmla="*/ 32 h 213"/>
                  <a:gd name="T104" fmla="*/ 294 w 182"/>
                  <a:gd name="T105" fmla="*/ 27 h 213"/>
                  <a:gd name="T106" fmla="*/ 286 w 182"/>
                  <a:gd name="T107" fmla="*/ 23 h 213"/>
                  <a:gd name="T108" fmla="*/ 274 w 182"/>
                  <a:gd name="T109" fmla="*/ 19 h 213"/>
                  <a:gd name="T110" fmla="*/ 261 w 182"/>
                  <a:gd name="T111" fmla="*/ 13 h 213"/>
                  <a:gd name="T112" fmla="*/ 246 w 182"/>
                  <a:gd name="T113" fmla="*/ 6 h 213"/>
                  <a:gd name="T114" fmla="*/ 226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2088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49 w 128"/>
                  <a:gd name="T1" fmla="*/ 0 h 217"/>
                  <a:gd name="T2" fmla="*/ 55 w 128"/>
                  <a:gd name="T3" fmla="*/ 4 h 217"/>
                  <a:gd name="T4" fmla="*/ 61 w 128"/>
                  <a:gd name="T5" fmla="*/ 14 h 217"/>
                  <a:gd name="T6" fmla="*/ 65 w 128"/>
                  <a:gd name="T7" fmla="*/ 26 h 217"/>
                  <a:gd name="T8" fmla="*/ 68 w 128"/>
                  <a:gd name="T9" fmla="*/ 40 h 217"/>
                  <a:gd name="T10" fmla="*/ 67 w 128"/>
                  <a:gd name="T11" fmla="*/ 58 h 217"/>
                  <a:gd name="T12" fmla="*/ 61 w 128"/>
                  <a:gd name="T13" fmla="*/ 75 h 217"/>
                  <a:gd name="T14" fmla="*/ 49 w 128"/>
                  <a:gd name="T15" fmla="*/ 93 h 217"/>
                  <a:gd name="T16" fmla="*/ 32 w 128"/>
                  <a:gd name="T17" fmla="*/ 112 h 217"/>
                  <a:gd name="T18" fmla="*/ 26 w 128"/>
                  <a:gd name="T19" fmla="*/ 110 h 217"/>
                  <a:gd name="T20" fmla="*/ 20 w 128"/>
                  <a:gd name="T21" fmla="*/ 109 h 217"/>
                  <a:gd name="T22" fmla="*/ 14 w 128"/>
                  <a:gd name="T23" fmla="*/ 106 h 217"/>
                  <a:gd name="T24" fmla="*/ 9 w 128"/>
                  <a:gd name="T25" fmla="*/ 104 h 217"/>
                  <a:gd name="T26" fmla="*/ 4 w 128"/>
                  <a:gd name="T27" fmla="*/ 101 h 217"/>
                  <a:gd name="T28" fmla="*/ 1 w 128"/>
                  <a:gd name="T29" fmla="*/ 98 h 217"/>
                  <a:gd name="T30" fmla="*/ 0 w 128"/>
                  <a:gd name="T31" fmla="*/ 95 h 217"/>
                  <a:gd name="T32" fmla="*/ 1 w 128"/>
                  <a:gd name="T33" fmla="*/ 92 h 217"/>
                  <a:gd name="T34" fmla="*/ 7 w 128"/>
                  <a:gd name="T35" fmla="*/ 88 h 217"/>
                  <a:gd name="T36" fmla="*/ 15 w 128"/>
                  <a:gd name="T37" fmla="*/ 83 h 217"/>
                  <a:gd name="T38" fmla="*/ 24 w 128"/>
                  <a:gd name="T39" fmla="*/ 78 h 217"/>
                  <a:gd name="T40" fmla="*/ 33 w 128"/>
                  <a:gd name="T41" fmla="*/ 69 h 217"/>
                  <a:gd name="T42" fmla="*/ 41 w 128"/>
                  <a:gd name="T43" fmla="*/ 58 h 217"/>
                  <a:gd name="T44" fmla="*/ 48 w 128"/>
                  <a:gd name="T45" fmla="*/ 43 h 217"/>
                  <a:gd name="T46" fmla="*/ 51 w 128"/>
                  <a:gd name="T47" fmla="*/ 24 h 217"/>
                  <a:gd name="T48" fmla="*/ 49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2089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39 w 117"/>
                  <a:gd name="T1" fmla="*/ 0 h 132"/>
                  <a:gd name="T2" fmla="*/ 0 w 117"/>
                  <a:gd name="T3" fmla="*/ 13 h 132"/>
                  <a:gd name="T4" fmla="*/ 1 w 117"/>
                  <a:gd name="T5" fmla="*/ 13 h 132"/>
                  <a:gd name="T6" fmla="*/ 7 w 117"/>
                  <a:gd name="T7" fmla="*/ 14 h 132"/>
                  <a:gd name="T8" fmla="*/ 15 w 117"/>
                  <a:gd name="T9" fmla="*/ 18 h 132"/>
                  <a:gd name="T10" fmla="*/ 24 w 117"/>
                  <a:gd name="T11" fmla="*/ 23 h 132"/>
                  <a:gd name="T12" fmla="*/ 35 w 117"/>
                  <a:gd name="T13" fmla="*/ 31 h 132"/>
                  <a:gd name="T14" fmla="*/ 44 w 117"/>
                  <a:gd name="T15" fmla="*/ 39 h 132"/>
                  <a:gd name="T16" fmla="*/ 54 w 117"/>
                  <a:gd name="T17" fmla="*/ 51 h 132"/>
                  <a:gd name="T18" fmla="*/ 61 w 117"/>
                  <a:gd name="T19" fmla="*/ 66 h 132"/>
                  <a:gd name="T20" fmla="*/ 62 w 117"/>
                  <a:gd name="T21" fmla="*/ 60 h 132"/>
                  <a:gd name="T22" fmla="*/ 61 w 117"/>
                  <a:gd name="T23" fmla="*/ 53 h 132"/>
                  <a:gd name="T24" fmla="*/ 57 w 117"/>
                  <a:gd name="T25" fmla="*/ 44 h 132"/>
                  <a:gd name="T26" fmla="*/ 52 w 117"/>
                  <a:gd name="T27" fmla="*/ 37 h 132"/>
                  <a:gd name="T28" fmla="*/ 47 w 117"/>
                  <a:gd name="T29" fmla="*/ 29 h 132"/>
                  <a:gd name="T30" fmla="*/ 41 w 117"/>
                  <a:gd name="T31" fmla="*/ 23 h 132"/>
                  <a:gd name="T32" fmla="*/ 36 w 117"/>
                  <a:gd name="T33" fmla="*/ 18 h 132"/>
                  <a:gd name="T34" fmla="*/ 31 w 117"/>
                  <a:gd name="T35" fmla="*/ 16 h 132"/>
                  <a:gd name="T36" fmla="*/ 36 w 117"/>
                  <a:gd name="T37" fmla="*/ 14 h 132"/>
                  <a:gd name="T38" fmla="*/ 41 w 117"/>
                  <a:gd name="T39" fmla="*/ 14 h 132"/>
                  <a:gd name="T40" fmla="*/ 47 w 117"/>
                  <a:gd name="T41" fmla="*/ 13 h 132"/>
                  <a:gd name="T42" fmla="*/ 52 w 117"/>
                  <a:gd name="T43" fmla="*/ 13 h 132"/>
                  <a:gd name="T44" fmla="*/ 55 w 117"/>
                  <a:gd name="T45" fmla="*/ 12 h 132"/>
                  <a:gd name="T46" fmla="*/ 57 w 117"/>
                  <a:gd name="T47" fmla="*/ 11 h 132"/>
                  <a:gd name="T48" fmla="*/ 60 w 117"/>
                  <a:gd name="T49" fmla="*/ 11 h 132"/>
                  <a:gd name="T50" fmla="*/ 60 w 117"/>
                  <a:gd name="T51" fmla="*/ 11 h 132"/>
                  <a:gd name="T52" fmla="*/ 39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2090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5 w 29"/>
                  <a:gd name="T1" fmla="*/ 0 h 77"/>
                  <a:gd name="T2" fmla="*/ 12 w 29"/>
                  <a:gd name="T3" fmla="*/ 0 h 77"/>
                  <a:gd name="T4" fmla="*/ 9 w 29"/>
                  <a:gd name="T5" fmla="*/ 2 h 77"/>
                  <a:gd name="T6" fmla="*/ 5 w 29"/>
                  <a:gd name="T7" fmla="*/ 4 h 77"/>
                  <a:gd name="T8" fmla="*/ 2 w 29"/>
                  <a:gd name="T9" fmla="*/ 10 h 77"/>
                  <a:gd name="T10" fmla="*/ 1 w 29"/>
                  <a:gd name="T11" fmla="*/ 15 h 77"/>
                  <a:gd name="T12" fmla="*/ 0 w 29"/>
                  <a:gd name="T13" fmla="*/ 22 h 77"/>
                  <a:gd name="T14" fmla="*/ 1 w 29"/>
                  <a:gd name="T15" fmla="*/ 31 h 77"/>
                  <a:gd name="T16" fmla="*/ 6 w 29"/>
                  <a:gd name="T17" fmla="*/ 39 h 77"/>
                  <a:gd name="T18" fmla="*/ 8 w 29"/>
                  <a:gd name="T19" fmla="*/ 27 h 77"/>
                  <a:gd name="T20" fmla="*/ 10 w 29"/>
                  <a:gd name="T21" fmla="*/ 19 h 77"/>
                  <a:gd name="T22" fmla="*/ 12 w 29"/>
                  <a:gd name="T23" fmla="*/ 11 h 77"/>
                  <a:gd name="T24" fmla="*/ 15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grpSp>
            <p:nvGrpSpPr>
              <p:cNvPr id="2091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092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6 w 207"/>
                    <a:gd name="T1" fmla="*/ 21 h 564"/>
                    <a:gd name="T2" fmla="*/ 3 w 207"/>
                    <a:gd name="T3" fmla="*/ 35 h 564"/>
                    <a:gd name="T4" fmla="*/ 1 w 207"/>
                    <a:gd name="T5" fmla="*/ 47 h 564"/>
                    <a:gd name="T6" fmla="*/ 0 w 207"/>
                    <a:gd name="T7" fmla="*/ 59 h 564"/>
                    <a:gd name="T8" fmla="*/ 0 w 207"/>
                    <a:gd name="T9" fmla="*/ 72 h 564"/>
                    <a:gd name="T10" fmla="*/ 1 w 207"/>
                    <a:gd name="T11" fmla="*/ 86 h 564"/>
                    <a:gd name="T12" fmla="*/ 3 w 207"/>
                    <a:gd name="T13" fmla="*/ 101 h 564"/>
                    <a:gd name="T14" fmla="*/ 8 w 207"/>
                    <a:gd name="T15" fmla="*/ 118 h 564"/>
                    <a:gd name="T16" fmla="*/ 14 w 207"/>
                    <a:gd name="T17" fmla="*/ 137 h 564"/>
                    <a:gd name="T18" fmla="*/ 21 w 207"/>
                    <a:gd name="T19" fmla="*/ 156 h 564"/>
                    <a:gd name="T20" fmla="*/ 29 w 207"/>
                    <a:gd name="T21" fmla="*/ 174 h 564"/>
                    <a:gd name="T22" fmla="*/ 39 w 207"/>
                    <a:gd name="T23" fmla="*/ 194 h 564"/>
                    <a:gd name="T24" fmla="*/ 50 w 207"/>
                    <a:gd name="T25" fmla="*/ 213 h 564"/>
                    <a:gd name="T26" fmla="*/ 63 w 207"/>
                    <a:gd name="T27" fmla="*/ 231 h 564"/>
                    <a:gd name="T28" fmla="*/ 75 w 207"/>
                    <a:gd name="T29" fmla="*/ 247 h 564"/>
                    <a:gd name="T30" fmla="*/ 87 w 207"/>
                    <a:gd name="T31" fmla="*/ 260 h 564"/>
                    <a:gd name="T32" fmla="*/ 99 w 207"/>
                    <a:gd name="T33" fmla="*/ 270 h 564"/>
                    <a:gd name="T34" fmla="*/ 77 w 207"/>
                    <a:gd name="T35" fmla="*/ 239 h 564"/>
                    <a:gd name="T36" fmla="*/ 61 w 207"/>
                    <a:gd name="T37" fmla="*/ 214 h 564"/>
                    <a:gd name="T38" fmla="*/ 49 w 207"/>
                    <a:gd name="T39" fmla="*/ 194 h 564"/>
                    <a:gd name="T40" fmla="*/ 41 w 207"/>
                    <a:gd name="T41" fmla="*/ 176 h 564"/>
                    <a:gd name="T42" fmla="*/ 36 w 207"/>
                    <a:gd name="T43" fmla="*/ 161 h 564"/>
                    <a:gd name="T44" fmla="*/ 32 w 207"/>
                    <a:gd name="T45" fmla="*/ 148 h 564"/>
                    <a:gd name="T46" fmla="*/ 30 w 207"/>
                    <a:gd name="T47" fmla="*/ 136 h 564"/>
                    <a:gd name="T48" fmla="*/ 27 w 207"/>
                    <a:gd name="T49" fmla="*/ 124 h 564"/>
                    <a:gd name="T50" fmla="*/ 21 w 207"/>
                    <a:gd name="T51" fmla="*/ 98 h 564"/>
                    <a:gd name="T52" fmla="*/ 19 w 207"/>
                    <a:gd name="T53" fmla="*/ 67 h 564"/>
                    <a:gd name="T54" fmla="*/ 21 w 207"/>
                    <a:gd name="T55" fmla="*/ 33 h 564"/>
                    <a:gd name="T56" fmla="*/ 24 w 207"/>
                    <a:gd name="T57" fmla="*/ 0 h 564"/>
                    <a:gd name="T58" fmla="*/ 6 w 207"/>
                    <a:gd name="T59" fmla="*/ 2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6699"/>
                    </a:solidFill>
                    <a:latin typeface="Arial" charset="0"/>
                  </a:endParaRPr>
                </a:p>
              </p:txBody>
            </p:sp>
            <p:sp>
              <p:nvSpPr>
                <p:cNvPr id="2093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9 h 232"/>
                    <a:gd name="T2" fmla="*/ 7 w 47"/>
                    <a:gd name="T3" fmla="*/ 26 h 232"/>
                    <a:gd name="T4" fmla="*/ 11 w 47"/>
                    <a:gd name="T5" fmla="*/ 48 h 232"/>
                    <a:gd name="T6" fmla="*/ 12 w 47"/>
                    <a:gd name="T7" fmla="*/ 76 h 232"/>
                    <a:gd name="T8" fmla="*/ 9 w 47"/>
                    <a:gd name="T9" fmla="*/ 110 h 232"/>
                    <a:gd name="T10" fmla="*/ 22 w 47"/>
                    <a:gd name="T11" fmla="*/ 103 h 232"/>
                    <a:gd name="T12" fmla="*/ 23 w 47"/>
                    <a:gd name="T13" fmla="*/ 85 h 232"/>
                    <a:gd name="T14" fmla="*/ 23 w 47"/>
                    <a:gd name="T15" fmla="*/ 67 h 232"/>
                    <a:gd name="T16" fmla="*/ 22 w 47"/>
                    <a:gd name="T17" fmla="*/ 49 h 232"/>
                    <a:gd name="T18" fmla="*/ 20 w 47"/>
                    <a:gd name="T19" fmla="*/ 34 h 232"/>
                    <a:gd name="T20" fmla="*/ 18 w 47"/>
                    <a:gd name="T21" fmla="*/ 25 h 232"/>
                    <a:gd name="T22" fmla="*/ 14 w 47"/>
                    <a:gd name="T23" fmla="*/ 16 h 232"/>
                    <a:gd name="T24" fmla="*/ 11 w 47"/>
                    <a:gd name="T25" fmla="*/ 8 h 232"/>
                    <a:gd name="T26" fmla="*/ 6 w 47"/>
                    <a:gd name="T27" fmla="*/ 0 h 232"/>
                    <a:gd name="T28" fmla="*/ 0 w 47"/>
                    <a:gd name="T29" fmla="*/ 9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6699"/>
                    </a:solidFill>
                    <a:latin typeface="Arial" charset="0"/>
                  </a:endParaRPr>
                </a:p>
              </p:txBody>
            </p:sp>
            <p:sp>
              <p:nvSpPr>
                <p:cNvPr id="2094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41 w 87"/>
                    <a:gd name="T1" fmla="*/ 10 h 40"/>
                    <a:gd name="T2" fmla="*/ 37 w 87"/>
                    <a:gd name="T3" fmla="*/ 7 h 40"/>
                    <a:gd name="T4" fmla="*/ 32 w 87"/>
                    <a:gd name="T5" fmla="*/ 5 h 40"/>
                    <a:gd name="T6" fmla="*/ 28 w 87"/>
                    <a:gd name="T7" fmla="*/ 3 h 40"/>
                    <a:gd name="T8" fmla="*/ 22 w 87"/>
                    <a:gd name="T9" fmla="*/ 2 h 40"/>
                    <a:gd name="T10" fmla="*/ 18 w 87"/>
                    <a:gd name="T11" fmla="*/ 1 h 40"/>
                    <a:gd name="T12" fmla="*/ 12 w 87"/>
                    <a:gd name="T13" fmla="*/ 1 h 40"/>
                    <a:gd name="T14" fmla="*/ 6 w 87"/>
                    <a:gd name="T15" fmla="*/ 0 h 40"/>
                    <a:gd name="T16" fmla="*/ 0 w 87"/>
                    <a:gd name="T17" fmla="*/ 1 h 40"/>
                    <a:gd name="T18" fmla="*/ 3 w 87"/>
                    <a:gd name="T19" fmla="*/ 3 h 40"/>
                    <a:gd name="T20" fmla="*/ 7 w 87"/>
                    <a:gd name="T21" fmla="*/ 5 h 40"/>
                    <a:gd name="T22" fmla="*/ 10 w 87"/>
                    <a:gd name="T23" fmla="*/ 6 h 40"/>
                    <a:gd name="T24" fmla="*/ 16 w 87"/>
                    <a:gd name="T25" fmla="*/ 8 h 40"/>
                    <a:gd name="T26" fmla="*/ 20 w 87"/>
                    <a:gd name="T27" fmla="*/ 10 h 40"/>
                    <a:gd name="T28" fmla="*/ 25 w 87"/>
                    <a:gd name="T29" fmla="*/ 12 h 40"/>
                    <a:gd name="T30" fmla="*/ 30 w 87"/>
                    <a:gd name="T31" fmla="*/ 15 h 40"/>
                    <a:gd name="T32" fmla="*/ 35 w 87"/>
                    <a:gd name="T33" fmla="*/ 18 h 40"/>
                    <a:gd name="T34" fmla="*/ 41 w 87"/>
                    <a:gd name="T35" fmla="*/ 10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6699"/>
                    </a:solidFill>
                    <a:latin typeface="Arial" charset="0"/>
                  </a:endParaRPr>
                </a:p>
              </p:txBody>
            </p:sp>
          </p:grpSp>
        </p:grpSp>
        <p:grpSp>
          <p:nvGrpSpPr>
            <p:cNvPr id="2060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083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2084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2085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</p:grpSp>
        <p:grpSp>
          <p:nvGrpSpPr>
            <p:cNvPr id="206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080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2081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2082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</p:grpSp>
        <p:grpSp>
          <p:nvGrpSpPr>
            <p:cNvPr id="2062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077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2078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2079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</p:grpSp>
        <p:sp>
          <p:nvSpPr>
            <p:cNvPr id="2063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2064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7 w 109"/>
                <a:gd name="T3" fmla="*/ 1 h 156"/>
                <a:gd name="T4" fmla="*/ 27 w 109"/>
                <a:gd name="T5" fmla="*/ 5 h 156"/>
                <a:gd name="T6" fmla="*/ 54 w 109"/>
                <a:gd name="T7" fmla="*/ 14 h 156"/>
                <a:gd name="T8" fmla="*/ 85 w 109"/>
                <a:gd name="T9" fmla="*/ 28 h 156"/>
                <a:gd name="T10" fmla="*/ 114 w 109"/>
                <a:gd name="T11" fmla="*/ 50 h 156"/>
                <a:gd name="T12" fmla="*/ 140 w 109"/>
                <a:gd name="T13" fmla="*/ 81 h 156"/>
                <a:gd name="T14" fmla="*/ 157 w 109"/>
                <a:gd name="T15" fmla="*/ 124 h 156"/>
                <a:gd name="T16" fmla="*/ 160 w 109"/>
                <a:gd name="T17" fmla="*/ 179 h 156"/>
                <a:gd name="T18" fmla="*/ 154 w 109"/>
                <a:gd name="T19" fmla="*/ 179 h 156"/>
                <a:gd name="T20" fmla="*/ 145 w 109"/>
                <a:gd name="T21" fmla="*/ 179 h 156"/>
                <a:gd name="T22" fmla="*/ 137 w 109"/>
                <a:gd name="T23" fmla="*/ 179 h 156"/>
                <a:gd name="T24" fmla="*/ 127 w 109"/>
                <a:gd name="T25" fmla="*/ 177 h 156"/>
                <a:gd name="T26" fmla="*/ 119 w 109"/>
                <a:gd name="T27" fmla="*/ 176 h 156"/>
                <a:gd name="T28" fmla="*/ 109 w 109"/>
                <a:gd name="T29" fmla="*/ 172 h 156"/>
                <a:gd name="T30" fmla="*/ 97 w 109"/>
                <a:gd name="T31" fmla="*/ 166 h 156"/>
                <a:gd name="T32" fmla="*/ 85 w 109"/>
                <a:gd name="T33" fmla="*/ 160 h 156"/>
                <a:gd name="T34" fmla="*/ 78 w 109"/>
                <a:gd name="T35" fmla="*/ 145 h 156"/>
                <a:gd name="T36" fmla="*/ 78 w 109"/>
                <a:gd name="T37" fmla="*/ 127 h 156"/>
                <a:gd name="T38" fmla="*/ 82 w 109"/>
                <a:gd name="T39" fmla="*/ 110 h 156"/>
                <a:gd name="T40" fmla="*/ 86 w 109"/>
                <a:gd name="T41" fmla="*/ 92 h 156"/>
                <a:gd name="T42" fmla="*/ 82 w 109"/>
                <a:gd name="T43" fmla="*/ 71 h 156"/>
                <a:gd name="T44" fmla="*/ 70 w 109"/>
                <a:gd name="T45" fmla="*/ 49 h 156"/>
                <a:gd name="T46" fmla="*/ 46 w 109"/>
                <a:gd name="T47" fmla="*/ 27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2065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9 w 54"/>
                <a:gd name="T5" fmla="*/ 3 h 40"/>
                <a:gd name="T6" fmla="*/ 20 w 54"/>
                <a:gd name="T7" fmla="*/ 10 h 40"/>
                <a:gd name="T8" fmla="*/ 32 w 54"/>
                <a:gd name="T9" fmla="*/ 14 h 40"/>
                <a:gd name="T10" fmla="*/ 43 w 54"/>
                <a:gd name="T11" fmla="*/ 17 h 40"/>
                <a:gd name="T12" fmla="*/ 56 w 54"/>
                <a:gd name="T13" fmla="*/ 19 h 40"/>
                <a:gd name="T14" fmla="*/ 68 w 54"/>
                <a:gd name="T15" fmla="*/ 20 h 40"/>
                <a:gd name="T16" fmla="*/ 81 w 54"/>
                <a:gd name="T17" fmla="*/ 18 h 40"/>
                <a:gd name="T18" fmla="*/ 79 w 54"/>
                <a:gd name="T19" fmla="*/ 29 h 40"/>
                <a:gd name="T20" fmla="*/ 75 w 54"/>
                <a:gd name="T21" fmla="*/ 38 h 40"/>
                <a:gd name="T22" fmla="*/ 66 w 54"/>
                <a:gd name="T23" fmla="*/ 44 h 40"/>
                <a:gd name="T24" fmla="*/ 55 w 54"/>
                <a:gd name="T25" fmla="*/ 46 h 40"/>
                <a:gd name="T26" fmla="*/ 42 w 54"/>
                <a:gd name="T27" fmla="*/ 45 h 40"/>
                <a:gd name="T28" fmla="*/ 28 w 54"/>
                <a:gd name="T29" fmla="*/ 37 h 40"/>
                <a:gd name="T30" fmla="*/ 15 w 54"/>
                <a:gd name="T31" fmla="*/ 24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2066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2067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2068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2069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2070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7 h 237"/>
                <a:gd name="T4" fmla="*/ 5 w 257"/>
                <a:gd name="T5" fmla="*/ 54 h 237"/>
                <a:gd name="T6" fmla="*/ 11 w 257"/>
                <a:gd name="T7" fmla="*/ 81 h 237"/>
                <a:gd name="T8" fmla="*/ 20 w 257"/>
                <a:gd name="T9" fmla="*/ 104 h 237"/>
                <a:gd name="T10" fmla="*/ 32 w 257"/>
                <a:gd name="T11" fmla="*/ 127 h 237"/>
                <a:gd name="T12" fmla="*/ 48 w 257"/>
                <a:gd name="T13" fmla="*/ 151 h 237"/>
                <a:gd name="T14" fmla="*/ 68 w 257"/>
                <a:gd name="T15" fmla="*/ 172 h 237"/>
                <a:gd name="T16" fmla="*/ 91 w 257"/>
                <a:gd name="T17" fmla="*/ 190 h 237"/>
                <a:gd name="T18" fmla="*/ 120 w 257"/>
                <a:gd name="T19" fmla="*/ 208 h 237"/>
                <a:gd name="T20" fmla="*/ 154 w 257"/>
                <a:gd name="T21" fmla="*/ 222 h 237"/>
                <a:gd name="T22" fmla="*/ 190 w 257"/>
                <a:gd name="T23" fmla="*/ 234 h 237"/>
                <a:gd name="T24" fmla="*/ 234 w 257"/>
                <a:gd name="T25" fmla="*/ 244 h 237"/>
                <a:gd name="T26" fmla="*/ 282 w 257"/>
                <a:gd name="T27" fmla="*/ 250 h 237"/>
                <a:gd name="T28" fmla="*/ 337 w 257"/>
                <a:gd name="T29" fmla="*/ 253 h 237"/>
                <a:gd name="T30" fmla="*/ 394 w 257"/>
                <a:gd name="T31" fmla="*/ 252 h 237"/>
                <a:gd name="T32" fmla="*/ 460 w 257"/>
                <a:gd name="T33" fmla="*/ 248 h 237"/>
                <a:gd name="T34" fmla="*/ 402 w 257"/>
                <a:gd name="T35" fmla="*/ 243 h 237"/>
                <a:gd name="T36" fmla="*/ 349 w 257"/>
                <a:gd name="T37" fmla="*/ 235 h 237"/>
                <a:gd name="T38" fmla="*/ 305 w 257"/>
                <a:gd name="T39" fmla="*/ 226 h 237"/>
                <a:gd name="T40" fmla="*/ 265 w 257"/>
                <a:gd name="T41" fmla="*/ 218 h 237"/>
                <a:gd name="T42" fmla="*/ 229 w 257"/>
                <a:gd name="T43" fmla="*/ 207 h 237"/>
                <a:gd name="T44" fmla="*/ 201 w 257"/>
                <a:gd name="T45" fmla="*/ 194 h 237"/>
                <a:gd name="T46" fmla="*/ 174 w 257"/>
                <a:gd name="T47" fmla="*/ 181 h 237"/>
                <a:gd name="T48" fmla="*/ 150 w 257"/>
                <a:gd name="T49" fmla="*/ 165 h 237"/>
                <a:gd name="T50" fmla="*/ 128 w 257"/>
                <a:gd name="T51" fmla="*/ 151 h 237"/>
                <a:gd name="T52" fmla="*/ 110 w 257"/>
                <a:gd name="T53" fmla="*/ 133 h 237"/>
                <a:gd name="T54" fmla="*/ 94 w 257"/>
                <a:gd name="T55" fmla="*/ 115 h 237"/>
                <a:gd name="T56" fmla="*/ 78 w 257"/>
                <a:gd name="T57" fmla="*/ 94 h 237"/>
                <a:gd name="T58" fmla="*/ 59 w 257"/>
                <a:gd name="T59" fmla="*/ 73 h 237"/>
                <a:gd name="T60" fmla="*/ 41 w 257"/>
                <a:gd name="T61" fmla="*/ 51 h 237"/>
                <a:gd name="T62" fmla="*/ 21 w 257"/>
                <a:gd name="T63" fmla="*/ 26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2071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40 w 124"/>
                <a:gd name="T1" fmla="*/ 0 h 110"/>
                <a:gd name="T2" fmla="*/ 225 w 124"/>
                <a:gd name="T3" fmla="*/ 118 h 110"/>
                <a:gd name="T4" fmla="*/ 218 w 124"/>
                <a:gd name="T5" fmla="*/ 117 h 110"/>
                <a:gd name="T6" fmla="*/ 194 w 124"/>
                <a:gd name="T7" fmla="*/ 115 h 110"/>
                <a:gd name="T8" fmla="*/ 162 w 124"/>
                <a:gd name="T9" fmla="*/ 111 h 110"/>
                <a:gd name="T10" fmla="*/ 124 w 124"/>
                <a:gd name="T11" fmla="*/ 109 h 110"/>
                <a:gd name="T12" fmla="*/ 82 w 124"/>
                <a:gd name="T13" fmla="*/ 106 h 110"/>
                <a:gd name="T14" fmla="*/ 46 w 124"/>
                <a:gd name="T15" fmla="*/ 107 h 110"/>
                <a:gd name="T16" fmla="*/ 16 w 124"/>
                <a:gd name="T17" fmla="*/ 112 h 110"/>
                <a:gd name="T18" fmla="*/ 0 w 124"/>
                <a:gd name="T19" fmla="*/ 120 h 110"/>
                <a:gd name="T20" fmla="*/ 7 w 124"/>
                <a:gd name="T21" fmla="*/ 107 h 110"/>
                <a:gd name="T22" fmla="*/ 15 w 124"/>
                <a:gd name="T23" fmla="*/ 97 h 110"/>
                <a:gd name="T24" fmla="*/ 30 w 124"/>
                <a:gd name="T25" fmla="*/ 90 h 110"/>
                <a:gd name="T26" fmla="*/ 46 w 124"/>
                <a:gd name="T27" fmla="*/ 83 h 110"/>
                <a:gd name="T28" fmla="*/ 65 w 124"/>
                <a:gd name="T29" fmla="*/ 78 h 110"/>
                <a:gd name="T30" fmla="*/ 85 w 124"/>
                <a:gd name="T31" fmla="*/ 77 h 110"/>
                <a:gd name="T32" fmla="*/ 106 w 124"/>
                <a:gd name="T33" fmla="*/ 77 h 110"/>
                <a:gd name="T34" fmla="*/ 131 w 124"/>
                <a:gd name="T35" fmla="*/ 81 h 110"/>
                <a:gd name="T36" fmla="*/ 132 w 124"/>
                <a:gd name="T37" fmla="*/ 77 h 110"/>
                <a:gd name="T38" fmla="*/ 127 w 124"/>
                <a:gd name="T39" fmla="*/ 62 h 110"/>
                <a:gd name="T40" fmla="*/ 121 w 124"/>
                <a:gd name="T41" fmla="*/ 42 h 110"/>
                <a:gd name="T42" fmla="*/ 119 w 124"/>
                <a:gd name="T43" fmla="*/ 32 h 110"/>
                <a:gd name="T44" fmla="*/ 114 w 124"/>
                <a:gd name="T45" fmla="*/ 32 h 110"/>
                <a:gd name="T46" fmla="*/ 110 w 124"/>
                <a:gd name="T47" fmla="*/ 31 h 110"/>
                <a:gd name="T48" fmla="*/ 106 w 124"/>
                <a:gd name="T49" fmla="*/ 28 h 110"/>
                <a:gd name="T50" fmla="*/ 104 w 124"/>
                <a:gd name="T51" fmla="*/ 25 h 110"/>
                <a:gd name="T52" fmla="*/ 104 w 124"/>
                <a:gd name="T53" fmla="*/ 21 h 110"/>
                <a:gd name="T54" fmla="*/ 106 w 124"/>
                <a:gd name="T55" fmla="*/ 16 h 110"/>
                <a:gd name="T56" fmla="*/ 120 w 124"/>
                <a:gd name="T57" fmla="*/ 8 h 110"/>
                <a:gd name="T58" fmla="*/ 140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2072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9 w 109"/>
                <a:gd name="T3" fmla="*/ 1 h 156"/>
                <a:gd name="T4" fmla="*/ 32 w 109"/>
                <a:gd name="T5" fmla="*/ 5 h 156"/>
                <a:gd name="T6" fmla="*/ 67 w 109"/>
                <a:gd name="T7" fmla="*/ 12 h 156"/>
                <a:gd name="T8" fmla="*/ 105 w 109"/>
                <a:gd name="T9" fmla="*/ 26 h 156"/>
                <a:gd name="T10" fmla="*/ 142 w 109"/>
                <a:gd name="T11" fmla="*/ 46 h 156"/>
                <a:gd name="T12" fmla="*/ 174 w 109"/>
                <a:gd name="T13" fmla="*/ 75 h 156"/>
                <a:gd name="T14" fmla="*/ 194 w 109"/>
                <a:gd name="T15" fmla="*/ 114 h 156"/>
                <a:gd name="T16" fmla="*/ 198 w 109"/>
                <a:gd name="T17" fmla="*/ 164 h 156"/>
                <a:gd name="T18" fmla="*/ 192 w 109"/>
                <a:gd name="T19" fmla="*/ 164 h 156"/>
                <a:gd name="T20" fmla="*/ 181 w 109"/>
                <a:gd name="T21" fmla="*/ 164 h 156"/>
                <a:gd name="T22" fmla="*/ 169 w 109"/>
                <a:gd name="T23" fmla="*/ 164 h 156"/>
                <a:gd name="T24" fmla="*/ 158 w 109"/>
                <a:gd name="T25" fmla="*/ 162 h 156"/>
                <a:gd name="T26" fmla="*/ 147 w 109"/>
                <a:gd name="T27" fmla="*/ 161 h 156"/>
                <a:gd name="T28" fmla="*/ 135 w 109"/>
                <a:gd name="T29" fmla="*/ 158 h 156"/>
                <a:gd name="T30" fmla="*/ 120 w 109"/>
                <a:gd name="T31" fmla="*/ 153 h 156"/>
                <a:gd name="T32" fmla="*/ 105 w 109"/>
                <a:gd name="T33" fmla="*/ 147 h 156"/>
                <a:gd name="T34" fmla="*/ 96 w 109"/>
                <a:gd name="T35" fmla="*/ 132 h 156"/>
                <a:gd name="T36" fmla="*/ 96 w 109"/>
                <a:gd name="T37" fmla="*/ 117 h 156"/>
                <a:gd name="T38" fmla="*/ 102 w 109"/>
                <a:gd name="T39" fmla="*/ 101 h 156"/>
                <a:gd name="T40" fmla="*/ 108 w 109"/>
                <a:gd name="T41" fmla="*/ 84 h 156"/>
                <a:gd name="T42" fmla="*/ 102 w 109"/>
                <a:gd name="T43" fmla="*/ 66 h 156"/>
                <a:gd name="T44" fmla="*/ 88 w 109"/>
                <a:gd name="T45" fmla="*/ 45 h 156"/>
                <a:gd name="T46" fmla="*/ 57 w 109"/>
                <a:gd name="T47" fmla="*/ 25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2073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57 w 46"/>
                <a:gd name="T1" fmla="*/ 0 h 94"/>
                <a:gd name="T2" fmla="*/ 36 w 46"/>
                <a:gd name="T3" fmla="*/ 40 h 94"/>
                <a:gd name="T4" fmla="*/ 27 w 46"/>
                <a:gd name="T5" fmla="*/ 66 h 94"/>
                <a:gd name="T6" fmla="*/ 20 w 46"/>
                <a:gd name="T7" fmla="*/ 85 h 94"/>
                <a:gd name="T8" fmla="*/ 0 w 46"/>
                <a:gd name="T9" fmla="*/ 100 h 94"/>
                <a:gd name="T10" fmla="*/ 22 w 46"/>
                <a:gd name="T11" fmla="*/ 94 h 94"/>
                <a:gd name="T12" fmla="*/ 42 w 46"/>
                <a:gd name="T13" fmla="*/ 86 h 94"/>
                <a:gd name="T14" fmla="*/ 58 w 46"/>
                <a:gd name="T15" fmla="*/ 73 h 94"/>
                <a:gd name="T16" fmla="*/ 73 w 46"/>
                <a:gd name="T17" fmla="*/ 61 h 94"/>
                <a:gd name="T18" fmla="*/ 82 w 46"/>
                <a:gd name="T19" fmla="*/ 46 h 94"/>
                <a:gd name="T20" fmla="*/ 84 w 46"/>
                <a:gd name="T21" fmla="*/ 32 h 94"/>
                <a:gd name="T22" fmla="*/ 77 w 46"/>
                <a:gd name="T23" fmla="*/ 15 h 94"/>
                <a:gd name="T24" fmla="*/ 57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2074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1 w 54"/>
                <a:gd name="T5" fmla="*/ 3 h 40"/>
                <a:gd name="T6" fmla="*/ 23 w 54"/>
                <a:gd name="T7" fmla="*/ 8 h 40"/>
                <a:gd name="T8" fmla="*/ 37 w 54"/>
                <a:gd name="T9" fmla="*/ 12 h 40"/>
                <a:gd name="T10" fmla="*/ 52 w 54"/>
                <a:gd name="T11" fmla="*/ 15 h 40"/>
                <a:gd name="T12" fmla="*/ 68 w 54"/>
                <a:gd name="T13" fmla="*/ 17 h 40"/>
                <a:gd name="T14" fmla="*/ 81 w 54"/>
                <a:gd name="T15" fmla="*/ 18 h 40"/>
                <a:gd name="T16" fmla="*/ 96 w 54"/>
                <a:gd name="T17" fmla="*/ 16 h 40"/>
                <a:gd name="T18" fmla="*/ 95 w 54"/>
                <a:gd name="T19" fmla="*/ 27 h 40"/>
                <a:gd name="T20" fmla="*/ 89 w 54"/>
                <a:gd name="T21" fmla="*/ 35 h 40"/>
                <a:gd name="T22" fmla="*/ 79 w 54"/>
                <a:gd name="T23" fmla="*/ 40 h 40"/>
                <a:gd name="T24" fmla="*/ 65 w 54"/>
                <a:gd name="T25" fmla="*/ 42 h 40"/>
                <a:gd name="T26" fmla="*/ 49 w 54"/>
                <a:gd name="T27" fmla="*/ 41 h 40"/>
                <a:gd name="T28" fmla="*/ 33 w 54"/>
                <a:gd name="T29" fmla="*/ 34 h 40"/>
                <a:gd name="T30" fmla="*/ 17 w 54"/>
                <a:gd name="T31" fmla="*/ 22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2075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2076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30 w 596"/>
                <a:gd name="T1" fmla="*/ 392 h 666"/>
                <a:gd name="T2" fmla="*/ 11 w 596"/>
                <a:gd name="T3" fmla="*/ 362 h 666"/>
                <a:gd name="T4" fmla="*/ 0 w 596"/>
                <a:gd name="T5" fmla="*/ 307 h 666"/>
                <a:gd name="T6" fmla="*/ 7 w 596"/>
                <a:gd name="T7" fmla="*/ 236 h 666"/>
                <a:gd name="T8" fmla="*/ 46 w 596"/>
                <a:gd name="T9" fmla="*/ 161 h 666"/>
                <a:gd name="T10" fmla="*/ 125 w 596"/>
                <a:gd name="T11" fmla="*/ 90 h 666"/>
                <a:gd name="T12" fmla="*/ 259 w 596"/>
                <a:gd name="T13" fmla="*/ 33 h 666"/>
                <a:gd name="T14" fmla="*/ 449 w 596"/>
                <a:gd name="T15" fmla="*/ 2 h 666"/>
                <a:gd name="T16" fmla="*/ 692 w 596"/>
                <a:gd name="T17" fmla="*/ 9 h 666"/>
                <a:gd name="T18" fmla="*/ 881 w 596"/>
                <a:gd name="T19" fmla="*/ 72 h 666"/>
                <a:gd name="T20" fmla="*/ 1008 w 596"/>
                <a:gd name="T21" fmla="*/ 175 h 666"/>
                <a:gd name="T22" fmla="*/ 1075 w 596"/>
                <a:gd name="T23" fmla="*/ 302 h 666"/>
                <a:gd name="T24" fmla="*/ 1083 w 596"/>
                <a:gd name="T25" fmla="*/ 434 h 666"/>
                <a:gd name="T26" fmla="*/ 1031 w 596"/>
                <a:gd name="T27" fmla="*/ 557 h 666"/>
                <a:gd name="T28" fmla="*/ 923 w 596"/>
                <a:gd name="T29" fmla="*/ 652 h 666"/>
                <a:gd name="T30" fmla="*/ 759 w 596"/>
                <a:gd name="T31" fmla="*/ 704 h 666"/>
                <a:gd name="T32" fmla="*/ 708 w 596"/>
                <a:gd name="T33" fmla="*/ 699 h 666"/>
                <a:gd name="T34" fmla="*/ 803 w 596"/>
                <a:gd name="T35" fmla="*/ 655 h 666"/>
                <a:gd name="T36" fmla="*/ 877 w 596"/>
                <a:gd name="T37" fmla="*/ 577 h 666"/>
                <a:gd name="T38" fmla="*/ 927 w 596"/>
                <a:gd name="T39" fmla="*/ 482 h 666"/>
                <a:gd name="T40" fmla="*/ 946 w 596"/>
                <a:gd name="T41" fmla="*/ 377 h 666"/>
                <a:gd name="T42" fmla="*/ 935 w 596"/>
                <a:gd name="T43" fmla="*/ 274 h 666"/>
                <a:gd name="T44" fmla="*/ 882 w 596"/>
                <a:gd name="T45" fmla="*/ 184 h 666"/>
                <a:gd name="T46" fmla="*/ 788 w 596"/>
                <a:gd name="T47" fmla="*/ 118 h 666"/>
                <a:gd name="T48" fmla="*/ 621 w 596"/>
                <a:gd name="T49" fmla="*/ 79 h 666"/>
                <a:gd name="T50" fmla="*/ 448 w 596"/>
                <a:gd name="T51" fmla="*/ 65 h 666"/>
                <a:gd name="T52" fmla="*/ 317 w 596"/>
                <a:gd name="T53" fmla="*/ 75 h 666"/>
                <a:gd name="T54" fmla="*/ 220 w 596"/>
                <a:gd name="T55" fmla="*/ 107 h 666"/>
                <a:gd name="T56" fmla="*/ 152 w 596"/>
                <a:gd name="T57" fmla="*/ 158 h 666"/>
                <a:gd name="T58" fmla="*/ 104 w 596"/>
                <a:gd name="T59" fmla="*/ 218 h 666"/>
                <a:gd name="T60" fmla="*/ 73 w 596"/>
                <a:gd name="T61" fmla="*/ 288 h 666"/>
                <a:gd name="T62" fmla="*/ 51 w 596"/>
                <a:gd name="T63" fmla="*/ 359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  <a:latin typeface="Arial" charset="0"/>
              </a:endParaRPr>
            </a:p>
          </p:txBody>
        </p:sp>
      </p:grpSp>
      <p:sp>
        <p:nvSpPr>
          <p:cNvPr id="6250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251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6251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6251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F257B7-67D6-4EC2-BB25-A93AB3EEAB53}" type="slidenum">
              <a:rPr lang="ru-RU">
                <a:solidFill>
                  <a:srgbClr val="00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33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checker/>
  </p:transition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15.11.2013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9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15.11.2013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13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15.11.2013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4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0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2460848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altLang="ko-KR" sz="3200" kern="0" dirty="0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/>
            </a:r>
            <a:br>
              <a:rPr lang="ru-RU" altLang="ko-KR" sz="3200" kern="0" dirty="0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</a:br>
            <a:r>
              <a:rPr lang="ru-RU" altLang="ko-KR" sz="3200" kern="0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/>
            </a:r>
            <a:br>
              <a:rPr lang="ru-RU" altLang="ko-KR" sz="3200" kern="0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</a:br>
            <a:r>
              <a:rPr lang="ru-RU" altLang="ko-KR" sz="3200" kern="0" dirty="0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/>
            </a:r>
            <a:br>
              <a:rPr lang="ru-RU" altLang="ko-KR" sz="3200" kern="0" dirty="0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</a:br>
            <a:r>
              <a:rPr lang="ru-RU" altLang="ko-KR" sz="3200" kern="0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/>
            </a:r>
            <a:br>
              <a:rPr lang="ru-RU" altLang="ko-KR" sz="3200" kern="0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</a:br>
            <a:r>
              <a:rPr lang="ru-RU" altLang="ko-KR" sz="3200" kern="0" dirty="0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/>
            </a:r>
            <a:br>
              <a:rPr lang="ru-RU" altLang="ko-KR" sz="3200" kern="0" dirty="0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</a:br>
            <a:r>
              <a:rPr lang="ru-RU" altLang="ko-KR" sz="3200" kern="0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/>
            </a:r>
            <a:br>
              <a:rPr lang="ru-RU" altLang="ko-KR" sz="3200" kern="0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</a:br>
            <a:r>
              <a:rPr lang="ru-RU" altLang="ko-KR" sz="3200" kern="0" dirty="0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/>
            </a:r>
            <a:br>
              <a:rPr lang="ru-RU" altLang="ko-KR" sz="3200" kern="0" dirty="0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</a:br>
            <a:r>
              <a:rPr lang="ru-RU" altLang="ko-KR" sz="3200" kern="0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/>
            </a:r>
            <a:br>
              <a:rPr lang="ru-RU" altLang="ko-KR" sz="3200" kern="0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</a:br>
            <a:r>
              <a:rPr lang="ru-RU" altLang="ko-KR" sz="3200" kern="0" dirty="0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«</a:t>
            </a:r>
            <a:r>
              <a:rPr lang="ru-RU" sz="3200" dirty="0" smtClean="0"/>
              <a:t>Организация </a:t>
            </a:r>
            <a:r>
              <a:rPr lang="ru-RU" sz="3200" dirty="0"/>
              <a:t>социально – педагогической деятельности в общеобразовательных учреждениях. Организация профилактической работы с неблагополучными семьями, детьми «группы особого внимания», «группы социального риска». </a:t>
            </a:r>
            <a:r>
              <a:rPr lang="ru-RU" sz="3200" dirty="0" smtClean="0"/>
              <a:t>Алгоритмы действий.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 smtClean="0">
                <a:solidFill>
                  <a:srgbClr val="303030"/>
                </a:solidFill>
                <a:latin typeface="Times New Roman"/>
                <a:ea typeface="Calibri"/>
                <a:cs typeface="+mn-cs"/>
              </a:rPr>
              <a:t> </a:t>
            </a:r>
            <a:r>
              <a:rPr lang="ru-RU" sz="3200" b="1" dirty="0">
                <a:solidFill>
                  <a:srgbClr val="30303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3200" b="1" dirty="0">
                <a:solidFill>
                  <a:srgbClr val="303030"/>
                </a:solidFill>
                <a:latin typeface="Times New Roman"/>
                <a:ea typeface="+mn-ea"/>
                <a:cs typeface="+mn-cs"/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57065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44824"/>
            <a:ext cx="8640959" cy="4281339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latin typeface="Times New Roman"/>
                <a:ea typeface="Times New Roman"/>
              </a:rPr>
              <a:t>Алгоритм действий органов управления образованием по работе с   несовершеннолетними, состоящими на учете в областном межведомственном банке данных несовершеннолетних и семей «группы особого внимания»</a:t>
            </a:r>
            <a:endParaRPr lang="ru-RU" sz="1200" dirty="0">
              <a:latin typeface="Times New Roman"/>
              <a:ea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400" dirty="0" smtClean="0">
                <a:latin typeface="Times New Roman"/>
                <a:ea typeface="Times New Roman"/>
              </a:rPr>
              <a:t>   Данный </a:t>
            </a:r>
            <a:r>
              <a:rPr lang="ru-RU" sz="1400" dirty="0">
                <a:latin typeface="Times New Roman"/>
                <a:ea typeface="Times New Roman"/>
              </a:rPr>
              <a:t>программный комплекс позволяет не только осуществлять контроль по учету несовершеннолетних, находящихся в обстановке, не отвечающей требованиям воспитания и обучения, осужденных с условно-испытательным сроком, освобождающихся из учреждений УФСИН, а также реализовать федеральное и областное законодательство в отношении защиты прав несовершеннолетних и обеспечить проведение комплекса необходимых мероприятий по социальной реабилитации несовершеннолетних. Возможности банка позволяют зафиксировать полные сведения о несовершеннолетнем, увидеть работу  различных ведомств системы профилактики, проследить оперативность оказания мер и организацию  межведомственного взаимодействия. </a:t>
            </a:r>
            <a:endParaRPr lang="ru-RU" sz="1200" dirty="0">
              <a:latin typeface="Times New Roman"/>
              <a:ea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400" dirty="0" smtClean="0">
                <a:latin typeface="Times New Roman"/>
                <a:ea typeface="Times New Roman"/>
              </a:rPr>
              <a:t>   В </a:t>
            </a:r>
            <a:r>
              <a:rPr lang="ru-RU" sz="1400" dirty="0">
                <a:latin typeface="Times New Roman"/>
                <a:ea typeface="Times New Roman"/>
              </a:rPr>
              <a:t>утвержденном Положении о порядке формирования и ведения областного межведомственного банка данных несовершеннолетних и семей «группы особого внимания» определены основные функции ведомств системы профилактики по его ведению. Органы образования осуществляют следующие функции</a:t>
            </a:r>
            <a:r>
              <a:rPr lang="ru-RU" sz="1400" dirty="0" smtClean="0">
                <a:latin typeface="Times New Roman"/>
                <a:ea typeface="Times New Roman"/>
              </a:rPr>
              <a:t>:</a:t>
            </a:r>
          </a:p>
          <a:p>
            <a:pPr algn="ctr"/>
            <a:endParaRPr lang="ru-RU" sz="14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Организация профилактической работы с неблагополучными семьями, детьми «группы особого внимания», «группы социального риска». Алгоритмы действий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180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332656"/>
            <a:ext cx="8712967" cy="5793507"/>
          </a:xfrm>
        </p:spPr>
        <p:txBody>
          <a:bodyPr>
            <a:normAutofit fontScale="85000" lnSpcReduction="10000"/>
          </a:bodyPr>
          <a:lstStyle/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1.Вносят в оперативном режиме в банк данных информацию о несовершеннолетних и семьях, подлежащих учету, с обязательным заполнением в банке вкладок «Образование» и Увлечение», о принимаемых в пределах своей компетенции мерах в отношении детей и семей в области организации и проведения индивидуальной профилактической работы (до 17 числа каждого месяца).</a:t>
            </a: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2.Осуществляют своевременное информирование ведомств системы по профилактике о снятии или постановке несовершеннолетних в банк данных.</a:t>
            </a: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Если ребенок поставлен на учет по инициативе отдела образования в связи с пропусками занятий или по причине неблагополучной обстановки в семье и наблюдаются положительные изменения в его поведении, обучении, домашней обстановке, социальным педагогом составляется акт обследования, в котором дается заключение о целесообразности снятия такого ребенка с учета. Данное заключение предоставляется на заседание оперативного штаба по работе с несовершеннолетними и семьями «группы особого внимания», созданного при администрации муниципального образования или КДН, где окончательно принимается решение о продлении или снятии данного несовершеннолетнего с учета.</a:t>
            </a: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3.Осуществляют контроль в части принятия результативных мер подведомственными учреждениями и </a:t>
            </a:r>
            <a:r>
              <a:rPr lang="ru-RU" sz="1400" dirty="0" smtClean="0">
                <a:latin typeface="Times New Roman"/>
                <a:ea typeface="Times New Roman"/>
              </a:rPr>
              <a:t>организациями </a:t>
            </a:r>
            <a:r>
              <a:rPr lang="ru-RU" sz="1400" dirty="0">
                <a:latin typeface="Times New Roman"/>
                <a:ea typeface="Times New Roman"/>
              </a:rPr>
              <a:t>в отношении несовершеннолетних и семей, находящихся в банке</a:t>
            </a:r>
            <a:r>
              <a:rPr lang="ru-RU" sz="1400" dirty="0" smtClean="0">
                <a:latin typeface="Times New Roman"/>
                <a:ea typeface="Times New Roman"/>
              </a:rPr>
              <a:t>.</a:t>
            </a:r>
          </a:p>
          <a:p>
            <a:pPr lvl="0" algn="ctr">
              <a:buClr>
                <a:srgbClr val="31B6FD"/>
              </a:buClr>
            </a:pPr>
            <a:r>
              <a:rPr lang="ru-RU" sz="1800" b="1" dirty="0">
                <a:solidFill>
                  <a:srgbClr val="073E87"/>
                </a:solidFill>
                <a:latin typeface="Times New Roman"/>
                <a:ea typeface="Times New Roman"/>
              </a:rPr>
              <a:t>Деятельность образовательных учреждений по организации работы с несовершеннолетним «группы особого внимания</a:t>
            </a:r>
            <a:r>
              <a:rPr lang="ru-RU" sz="1800" b="1" dirty="0" smtClean="0">
                <a:solidFill>
                  <a:srgbClr val="073E87"/>
                </a:solidFill>
                <a:latin typeface="Times New Roman"/>
                <a:ea typeface="Times New Roman"/>
              </a:rPr>
              <a:t>»</a:t>
            </a:r>
            <a:endParaRPr lang="ru-RU" sz="1800" dirty="0">
              <a:solidFill>
                <a:srgbClr val="073E87"/>
              </a:solidFill>
              <a:latin typeface="Times New Roman"/>
              <a:ea typeface="Times New Roman"/>
            </a:endParaRPr>
          </a:p>
          <a:p>
            <a:pPr lvl="0" algn="just">
              <a:buClr>
                <a:srgbClr val="31B6FD"/>
              </a:buClr>
            </a:pPr>
            <a:r>
              <a:rPr lang="ru-RU" sz="1800" dirty="0">
                <a:solidFill>
                  <a:srgbClr val="073E87"/>
                </a:solidFill>
                <a:latin typeface="Times New Roman"/>
                <a:ea typeface="Times New Roman"/>
              </a:rPr>
              <a:t>	</a:t>
            </a:r>
            <a:r>
              <a:rPr lang="en-US" sz="1800" b="1" dirty="0">
                <a:solidFill>
                  <a:srgbClr val="073E87"/>
                </a:solidFill>
                <a:latin typeface="Times New Roman"/>
                <a:ea typeface="Times New Roman"/>
              </a:rPr>
              <a:t>I</a:t>
            </a:r>
            <a:r>
              <a:rPr lang="ru-RU" sz="1800" b="1" dirty="0">
                <a:solidFill>
                  <a:srgbClr val="073E87"/>
                </a:solidFill>
                <a:latin typeface="Times New Roman"/>
                <a:ea typeface="Times New Roman"/>
              </a:rPr>
              <a:t>.</a:t>
            </a:r>
            <a:r>
              <a:rPr lang="ru-RU" sz="1800" dirty="0">
                <a:solidFill>
                  <a:srgbClr val="073E87"/>
                </a:solidFill>
                <a:latin typeface="Times New Roman"/>
                <a:ea typeface="Times New Roman"/>
              </a:rPr>
              <a:t> Орган управления образованием направляет в образовательное учреждение информацию о постановке несовершеннолетнего на учет в банк данных.  </a:t>
            </a:r>
          </a:p>
          <a:p>
            <a:pPr lvl="0" algn="just">
              <a:buClr>
                <a:srgbClr val="31B6FD"/>
              </a:buClr>
            </a:pPr>
            <a:r>
              <a:rPr lang="ru-RU" sz="1800" dirty="0">
                <a:solidFill>
                  <a:srgbClr val="073E87"/>
                </a:solidFill>
                <a:latin typeface="Times New Roman"/>
                <a:ea typeface="Times New Roman"/>
              </a:rPr>
              <a:t>	</a:t>
            </a:r>
            <a:r>
              <a:rPr lang="en-US" sz="1800" b="1" dirty="0">
                <a:solidFill>
                  <a:srgbClr val="073E87"/>
                </a:solidFill>
                <a:latin typeface="Times New Roman"/>
                <a:ea typeface="Times New Roman"/>
              </a:rPr>
              <a:t>II</a:t>
            </a:r>
            <a:r>
              <a:rPr lang="ru-RU" sz="1800" b="1" dirty="0">
                <a:solidFill>
                  <a:srgbClr val="073E87"/>
                </a:solidFill>
                <a:latin typeface="Times New Roman"/>
                <a:ea typeface="Times New Roman"/>
              </a:rPr>
              <a:t>.</a:t>
            </a:r>
            <a:r>
              <a:rPr lang="ru-RU" sz="1800" dirty="0">
                <a:solidFill>
                  <a:srgbClr val="073E87"/>
                </a:solidFill>
                <a:latin typeface="Times New Roman"/>
                <a:ea typeface="Times New Roman"/>
              </a:rPr>
              <a:t> В течение недели в образовательном учреждении проводится заседание Совета профилактики, на котором</a:t>
            </a:r>
          </a:p>
          <a:p>
            <a:pPr lvl="0" algn="just">
              <a:buClr>
                <a:srgbClr val="31B6FD"/>
              </a:buClr>
            </a:pPr>
            <a:r>
              <a:rPr lang="ru-RU" sz="1800" dirty="0">
                <a:solidFill>
                  <a:srgbClr val="073E87"/>
                </a:solidFill>
                <a:latin typeface="Times New Roman"/>
                <a:ea typeface="Times New Roman"/>
              </a:rPr>
              <a:t>-классным руководителем зачитывается характеристика на несовершеннолетнего, поставленного на учет в банк, составленная на основе карты личности </a:t>
            </a:r>
            <a:r>
              <a:rPr lang="ru-RU" sz="1800" dirty="0" smtClean="0">
                <a:solidFill>
                  <a:srgbClr val="073E87"/>
                </a:solidFill>
                <a:latin typeface="Times New Roman"/>
                <a:ea typeface="Times New Roman"/>
              </a:rPr>
              <a:t>школьника, данных анкетирования.</a:t>
            </a:r>
            <a:endParaRPr lang="ru-RU" sz="1800" dirty="0">
              <a:solidFill>
                <a:srgbClr val="073E87"/>
              </a:solidFill>
              <a:latin typeface="Times New Roman"/>
              <a:ea typeface="Times New Roman"/>
            </a:endParaRPr>
          </a:p>
          <a:p>
            <a:pPr lvl="0" algn="just">
              <a:buClr>
                <a:srgbClr val="31B6FD"/>
              </a:buClr>
            </a:pPr>
            <a:r>
              <a:rPr lang="ru-RU" sz="1800" dirty="0">
                <a:solidFill>
                  <a:srgbClr val="073E87"/>
                </a:solidFill>
                <a:latin typeface="Times New Roman"/>
                <a:ea typeface="Times New Roman"/>
              </a:rPr>
              <a:t>-устанавливаются сроки разработки программы адаптации несовершеннолетнего.</a:t>
            </a:r>
          </a:p>
          <a:p>
            <a:pPr lvl="0" indent="449580" algn="just">
              <a:buClr>
                <a:srgbClr val="31B6FD"/>
              </a:buClr>
            </a:pPr>
            <a:r>
              <a:rPr lang="en-US" sz="1800" b="1" dirty="0">
                <a:solidFill>
                  <a:srgbClr val="073E87"/>
                </a:solidFill>
                <a:latin typeface="Times New Roman"/>
                <a:ea typeface="Times New Roman"/>
              </a:rPr>
              <a:t>III</a:t>
            </a:r>
            <a:r>
              <a:rPr lang="ru-RU" sz="1800" b="1" dirty="0">
                <a:solidFill>
                  <a:srgbClr val="073E87"/>
                </a:solidFill>
                <a:latin typeface="Times New Roman"/>
                <a:ea typeface="Times New Roman"/>
              </a:rPr>
              <a:t>. Разработка программы адаптации несовершеннолетнего «группы особого внимания»</a:t>
            </a:r>
            <a:endParaRPr lang="ru-RU" sz="1800" dirty="0">
              <a:solidFill>
                <a:srgbClr val="073E87"/>
              </a:solidFill>
              <a:latin typeface="Times New Roman"/>
              <a:ea typeface="Times New Roman"/>
            </a:endParaRPr>
          </a:p>
          <a:p>
            <a:pPr lvl="0" indent="449580" algn="just">
              <a:buClr>
                <a:srgbClr val="31B6FD"/>
              </a:buClr>
            </a:pPr>
            <a:r>
              <a:rPr lang="ru-RU" sz="1800" dirty="0">
                <a:solidFill>
                  <a:srgbClr val="073E87"/>
                </a:solidFill>
                <a:latin typeface="Times New Roman"/>
                <a:ea typeface="Times New Roman"/>
              </a:rPr>
              <a:t>Программа адаптации строится в соответствии с алгоритмом работы с несовершеннолетним «группы особого внимания».</a:t>
            </a:r>
          </a:p>
          <a:p>
            <a:pPr lvl="0" indent="449580" algn="just">
              <a:buClr>
                <a:srgbClr val="31B6FD"/>
              </a:buClr>
            </a:pPr>
            <a:r>
              <a:rPr lang="ru-RU" sz="1800" dirty="0">
                <a:solidFill>
                  <a:srgbClr val="073E87"/>
                </a:solidFill>
                <a:latin typeface="Times New Roman"/>
                <a:ea typeface="Times New Roman"/>
              </a:rPr>
              <a:t> </a:t>
            </a:r>
          </a:p>
          <a:p>
            <a:pPr indent="449580" algn="just">
              <a:spcAft>
                <a:spcPts val="0"/>
              </a:spcAft>
            </a:pPr>
            <a:endParaRPr lang="ru-RU" sz="1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14264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88640"/>
            <a:ext cx="8784975" cy="5937523"/>
          </a:xfrm>
        </p:spPr>
        <p:txBody>
          <a:bodyPr>
            <a:norm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sz="20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6700"/>
            <a:ext cx="7776864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19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8640"/>
            <a:ext cx="8712967" cy="5937523"/>
          </a:xfrm>
        </p:spPr>
        <p:txBody>
          <a:bodyPr>
            <a:noAutofit/>
          </a:bodyPr>
          <a:lstStyle/>
          <a:p>
            <a:pPr indent="44196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3.Разработка и реализация программы адаптации подростка и его семьи.</a:t>
            </a:r>
          </a:p>
          <a:p>
            <a:pPr indent="44196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 Программа разрабатывается только после установления категории несовершеннолетнего и его семьи, так как работа должна быть выстроена исходя из имеющихся проблем и направлена на снятие установленной категории (решение проблем и улучшение обстановки) ребенка и его семьи и, как следствие, на снятие их с учета банка данных.</a:t>
            </a:r>
          </a:p>
          <a:p>
            <a:pPr indent="44196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4.Организация работы психолого-медико-педагогического консилиума.</a:t>
            </a: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Данный этап в организации реабилитационной деятельности актуален прежде всего для детей с категорией «пропускающий занятия», так как одной из причин непосещения может быть педагогическая запущенность ребенка или его неспособность усваивать учебный материал.</a:t>
            </a:r>
          </a:p>
          <a:p>
            <a:pPr marL="45720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5.Осуществление социального патронажа семьи в воспитании и обучении подростка.</a:t>
            </a:r>
          </a:p>
          <a:p>
            <a:pPr marL="45720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 </a:t>
            </a:r>
          </a:p>
          <a:p>
            <a:pPr indent="228600" algn="just">
              <a:spcAft>
                <a:spcPts val="0"/>
              </a:spcAft>
            </a:pPr>
            <a:r>
              <a:rPr lang="ru-RU" sz="1400" b="1" dirty="0">
                <a:latin typeface="Times New Roman"/>
                <a:ea typeface="Times New Roman"/>
              </a:rPr>
              <a:t>Программа адаптации несовершеннолетнего «группы особого внимания» </a:t>
            </a:r>
            <a:r>
              <a:rPr lang="ru-RU" sz="1400" dirty="0">
                <a:latin typeface="Times New Roman"/>
                <a:ea typeface="Times New Roman"/>
              </a:rPr>
              <a:t>может включать следующие разделы: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>
                <a:latin typeface="Times New Roman"/>
                <a:ea typeface="Times New Roman"/>
              </a:rPr>
              <a:t>Проблемно-ориентированная характеристика учащегося.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>
                <a:latin typeface="Times New Roman"/>
                <a:ea typeface="Times New Roman"/>
              </a:rPr>
              <a:t>Задачи индивидуального изучения и коррекции поведения учащегося.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>
                <a:latin typeface="Times New Roman"/>
                <a:ea typeface="Times New Roman"/>
              </a:rPr>
              <a:t>График индивидуальных занятий и консультаций с учителями-предметниками (по необходимости).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>
                <a:latin typeface="Times New Roman"/>
                <a:ea typeface="Times New Roman"/>
              </a:rPr>
              <a:t>График индивидуальных занятий и консультаций с социальным педагогом (по необходимости).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>
                <a:latin typeface="Times New Roman"/>
                <a:ea typeface="Times New Roman"/>
              </a:rPr>
              <a:t>График индивидуальных занятий и консультаций с психологом (по необходимости).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>
                <a:latin typeface="Times New Roman"/>
                <a:ea typeface="Times New Roman"/>
              </a:rPr>
              <a:t>График индивидуальных занятий и консультаций с медицинским работником (по необходимости).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>
                <a:latin typeface="Times New Roman"/>
                <a:ea typeface="Times New Roman"/>
              </a:rPr>
              <a:t>График индивидуальных занятий и консультаций со школьным инспектором (по необходимости).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>
                <a:latin typeface="Times New Roman"/>
                <a:ea typeface="Times New Roman"/>
              </a:rPr>
              <a:t>Сроки и формы контроля  за успешностью обучения; за посещаемостью занятий в школе; за посещаемостью внеурочных занятий (секции, кружки, факультативы и др.); за посещаемостью внеурочных мероприятий.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>
                <a:latin typeface="Times New Roman"/>
                <a:ea typeface="Times New Roman"/>
              </a:rPr>
              <a:t>График работы с родителями (посещение семьи, участие родителей в деятельности класса, посещение родителями родительских собраний).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473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048672"/>
          </a:xfrm>
        </p:spPr>
        <p:txBody>
          <a:bodyPr>
            <a:normAutofit fontScale="92500" lnSpcReduction="20000"/>
          </a:bodyPr>
          <a:lstStyle/>
          <a:p>
            <a:pPr indent="449580" algn="ctr">
              <a:spcAft>
                <a:spcPts val="0"/>
              </a:spcAft>
            </a:pPr>
            <a:r>
              <a:rPr lang="ru-RU" sz="1400" b="1" dirty="0">
                <a:latin typeface="Times New Roman"/>
                <a:ea typeface="Times New Roman"/>
              </a:rPr>
              <a:t>Работа по осуществлению программы адаптации несовершеннолетнего «группы особого внимания»</a:t>
            </a:r>
            <a:endParaRPr lang="ru-RU" sz="14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В течение недели социальный педагог школы на основе мероприятий, разработанных членами Совета профилактики, составляет и предоставляет на согласование заместителю директора по воспитательной работе программу адаптации несовершеннолетнего. Деятельность членов Совета профилактики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 (директор образовательного учреждения, заместитель директора по воспитательной работе, классный руководитель,</a:t>
            </a:r>
            <a:r>
              <a:rPr lang="ru-RU" sz="1400" dirty="0">
                <a:latin typeface="Times New Roman"/>
                <a:ea typeface="Times New Roman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педагог-психолог,</a:t>
            </a:r>
            <a:r>
              <a:rPr lang="ru-RU" sz="1400" dirty="0">
                <a:latin typeface="Times New Roman"/>
                <a:ea typeface="Times New Roman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социальный педагог, медицинский работник,</a:t>
            </a:r>
            <a:r>
              <a:rPr lang="ru-RU" sz="1400" dirty="0">
                <a:latin typeface="Times New Roman"/>
                <a:ea typeface="Times New Roman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представитель правоохранительных органов, представители родительского комитета, представители общественности)</a:t>
            </a:r>
            <a:r>
              <a:rPr lang="ru-RU" sz="1400" dirty="0">
                <a:latin typeface="Times New Roman"/>
                <a:ea typeface="Times New Roman"/>
              </a:rPr>
              <a:t> по организации профилактической работы с несовершеннолетними «группы риска» осуществляется в соответствии с их должностными обязанностями.</a:t>
            </a: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Контроль за реализацией программы адаптации осуществляется социальным педагогом.</a:t>
            </a: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Ежемесячно на заседаниях Совета профилактики анализируются результаты индивидуальной работы с несовершеннолетним, деятельность каждого члена Совета по реализации программы адаптации несовершеннолетнего, вносятся корректировки в данную программу. </a:t>
            </a:r>
          </a:p>
          <a:p>
            <a:r>
              <a:rPr lang="ru-RU" sz="1400" dirty="0">
                <a:latin typeface="Times New Roman"/>
                <a:ea typeface="Times New Roman"/>
              </a:rPr>
              <a:t>Ежемесячно до 15 числа социальный педагог  направляет отчет в орган управления образованием о деятельности образовательного учреждения  по организации профилактической работы с несовершеннолетними «</a:t>
            </a:r>
            <a:r>
              <a:rPr lang="ru-RU" sz="1400" dirty="0" smtClean="0">
                <a:latin typeface="Times New Roman"/>
                <a:ea typeface="Times New Roman"/>
              </a:rPr>
              <a:t>группы </a:t>
            </a:r>
            <a:r>
              <a:rPr lang="ru-RU" sz="1400" dirty="0">
                <a:latin typeface="Times New Roman"/>
                <a:ea typeface="Times New Roman"/>
              </a:rPr>
              <a:t>особого внимания</a:t>
            </a:r>
            <a:r>
              <a:rPr lang="ru-RU" sz="1400" dirty="0" smtClean="0">
                <a:latin typeface="Times New Roman"/>
                <a:ea typeface="Times New Roman"/>
              </a:rPr>
              <a:t>».</a:t>
            </a: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Деятельность образовательного учреждения по организации индивидуальной профилактической работы с несовершеннолетними и семьями «группы особого внимания» должна соответствовать следующим критериям.</a:t>
            </a:r>
            <a:endParaRPr lang="ru-RU" sz="12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 </a:t>
            </a:r>
            <a:endParaRPr lang="ru-RU" sz="12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latin typeface="Times New Roman"/>
                <a:ea typeface="Times New Roman"/>
              </a:rPr>
              <a:t> Критерии эффективности деятельности образовательных организаций.</a:t>
            </a:r>
            <a:endParaRPr lang="ru-RU" sz="12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latin typeface="Times New Roman"/>
                <a:ea typeface="Times New Roman"/>
              </a:rPr>
              <a:t> </a:t>
            </a:r>
            <a:endParaRPr lang="ru-RU" sz="12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1. Соотношение численности несовершеннолетних, состоящих в базе данных менее 2 лет, к количеству несовершеннолетних, состоящих на учете. </a:t>
            </a:r>
            <a:endParaRPr lang="ru-RU" sz="12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2.Соотношение численности несовершеннолетних, повторно выявленных , к количеству несовершеннолетних, состоящих на учете. </a:t>
            </a:r>
            <a:endParaRPr lang="ru-RU" sz="12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3. Соотношение численности несовершеннолетних, снятых с учета по причине  улучшения обстановки, к количеству несовершеннолетних, состоящих на учете.</a:t>
            </a:r>
            <a:endParaRPr lang="ru-RU" sz="12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4.Динамика изменения категории несовершеннолетнего или его семьи.</a:t>
            </a:r>
            <a:endParaRPr lang="ru-RU" sz="12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5.Соответствие проводимой профилактической работы с категорией несовершеннолетнего. </a:t>
            </a:r>
            <a:endParaRPr lang="ru-RU" sz="12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Работу с несовершеннолетним и его семьей необходимо выстраивать в соответствии с его категорией, то есть работа должна быть направлена на качественное изменение его категории, устранение причин возникновения проблем и, как следствие, самой проблемы.</a:t>
            </a:r>
            <a:endParaRPr lang="ru-RU" sz="12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	</a:t>
            </a:r>
            <a:endParaRPr lang="ru-RU" sz="1200" dirty="0">
              <a:latin typeface="Times New Roman"/>
              <a:ea typeface="Times New Roman"/>
            </a:endParaRP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38126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539552" y="260649"/>
            <a:ext cx="8136903" cy="1368152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Алгоритм действий родителей (законных представителей) и образовательное учреждение</a:t>
            </a:r>
            <a:endParaRPr lang="ru-RU" sz="1800" dirty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r>
              <a:rPr lang="ru-RU" sz="18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в случае самовольного ухода несовершеннолетнего из семьи </a:t>
            </a:r>
            <a:endPara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150164"/>
              </p:ext>
            </p:extLst>
          </p:nvPr>
        </p:nvGraphicFramePr>
        <p:xfrm>
          <a:off x="1115616" y="1844824"/>
          <a:ext cx="6048672" cy="481542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60040"/>
                <a:gridCol w="3275452"/>
                <a:gridCol w="1537266"/>
                <a:gridCol w="875914"/>
              </a:tblGrid>
              <a:tr h="1408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№ п/п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814" marR="28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Направление деятельности</a:t>
                      </a:r>
                      <a:endParaRPr lang="ru-RU" sz="9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814" marR="28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Ответственное лицо</a:t>
                      </a:r>
                      <a:endParaRPr lang="ru-RU" sz="9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814" marR="28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Сроки</a:t>
                      </a:r>
                      <a:endParaRPr lang="ru-RU" sz="9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814" marR="28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465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</a:t>
                      </a:r>
                    </a:p>
                  </a:txBody>
                  <a:tcPr marL="28814" marR="28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случае отсутствия несовершеннолетнего дома  в течение определенного времени без уважительных причин, невозвращения из образовательного учреждения в определенное время:</a:t>
                      </a:r>
                    </a:p>
                  </a:txBody>
                  <a:tcPr marL="28814" marR="28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28814" marR="28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28814" marR="28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информация доводится до сведения администрации учреждения;</a:t>
                      </a:r>
                    </a:p>
                  </a:txBody>
                  <a:tcPr marL="28814" marR="28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Родители (законные представители)</a:t>
                      </a:r>
                    </a:p>
                  </a:txBody>
                  <a:tcPr marL="28814" marR="28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течение 1 часа</a:t>
                      </a:r>
                    </a:p>
                  </a:txBody>
                  <a:tcPr marL="28814" marR="28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5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ведется поиск через родственников, знакомых, друзей, учреждения социальной защиты населения и здравоохранения.</a:t>
                      </a:r>
                    </a:p>
                  </a:txBody>
                  <a:tcPr marL="28814" marR="28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Родители (законные представители), классный руководитель, социальный педагог</a:t>
                      </a:r>
                    </a:p>
                  </a:txBody>
                  <a:tcPr marL="28814" marR="28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течение 3 часов</a:t>
                      </a:r>
                    </a:p>
                  </a:txBody>
                  <a:tcPr marL="28814" marR="28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99">
                <a:tc row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</a:t>
                      </a:r>
                    </a:p>
                  </a:txBody>
                  <a:tcPr marL="28814" marR="28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Информирование о самовольном уходе несовершеннолетнего: </a:t>
                      </a:r>
                    </a:p>
                  </a:txBody>
                  <a:tcPr marL="28814" marR="28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28814" marR="28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28814" marR="28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правоохранительные органы;</a:t>
                      </a:r>
                    </a:p>
                  </a:txBody>
                  <a:tcPr marL="28814" marR="28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Родители (законные представители)</a:t>
                      </a:r>
                    </a:p>
                  </a:txBody>
                  <a:tcPr marL="28814" marR="28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 истечении 3 часов</a:t>
                      </a:r>
                    </a:p>
                  </a:txBody>
                  <a:tcPr marL="28814" marR="28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территориальный орган управления образованием;</a:t>
                      </a:r>
                    </a:p>
                  </a:txBody>
                  <a:tcPr marL="28814" marR="28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Директор образовательного учреждения</a:t>
                      </a:r>
                    </a:p>
                  </a:txBody>
                  <a:tcPr marL="28814" marR="28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 истечении 3 часов</a:t>
                      </a:r>
                    </a:p>
                  </a:txBody>
                  <a:tcPr marL="28814" marR="28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департамент образования и науки Тюменской области.</a:t>
                      </a:r>
                    </a:p>
                  </a:txBody>
                  <a:tcPr marL="28814" marR="28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Руководитель органа управления образованием</a:t>
                      </a:r>
                    </a:p>
                  </a:txBody>
                  <a:tcPr marL="28814" marR="28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После объявления ребенка в розыск</a:t>
                      </a:r>
                    </a:p>
                  </a:txBody>
                  <a:tcPr marL="28814" marR="28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0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</a:t>
                      </a:r>
                    </a:p>
                  </a:txBody>
                  <a:tcPr marL="28814" marR="28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Проводится служебное расследование по факту самовольного ухода несовершеннолетнего.</a:t>
                      </a:r>
                    </a:p>
                  </a:txBody>
                  <a:tcPr marL="28814" marR="28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Заместитель директора по воспитательной работе,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классный руководитель, социальный педагог</a:t>
                      </a:r>
                    </a:p>
                  </a:txBody>
                  <a:tcPr marL="28814" marR="28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Оперативно</a:t>
                      </a:r>
                    </a:p>
                  </a:txBody>
                  <a:tcPr marL="28814" marR="28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1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</a:t>
                      </a:r>
                    </a:p>
                  </a:txBody>
                  <a:tcPr marL="28814" marR="28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Поддерживается связь с родственниками, друзьями, знакомыми.</a:t>
                      </a:r>
                    </a:p>
                  </a:txBody>
                  <a:tcPr marL="28814" marR="28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Родители (законные представители), классный руководитель, социальный педагог </a:t>
                      </a:r>
                    </a:p>
                  </a:txBody>
                  <a:tcPr marL="28814" marR="28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 момента нахождения несовершеннолетнего</a:t>
                      </a:r>
                    </a:p>
                  </a:txBody>
                  <a:tcPr marL="28814" marR="28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1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</a:t>
                      </a:r>
                    </a:p>
                  </a:txBody>
                  <a:tcPr marL="28814" marR="28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Вопрос о ходе розыскных мероприятий рассматривается на оперативных  совещаниях при директоре.</a:t>
                      </a:r>
                    </a:p>
                  </a:txBody>
                  <a:tcPr marL="28814" marR="28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Директор образовательного учреждения</a:t>
                      </a:r>
                    </a:p>
                  </a:txBody>
                  <a:tcPr marL="28814" marR="28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 момента нахождения несовершеннолетнего</a:t>
                      </a:r>
                    </a:p>
                  </a:txBody>
                  <a:tcPr marL="28814" marR="28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6966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542577"/>
              </p:ext>
            </p:extLst>
          </p:nvPr>
        </p:nvGraphicFramePr>
        <p:xfrm>
          <a:off x="1259632" y="908720"/>
          <a:ext cx="6120681" cy="504739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88032"/>
                <a:gridCol w="3390742"/>
                <a:gridCol w="1555566"/>
                <a:gridCol w="886341"/>
              </a:tblGrid>
              <a:tr h="10122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</a:t>
                      </a:r>
                    </a:p>
                  </a:txBody>
                  <a:tcPr marL="27151" marR="27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 возвращении несовершеннолетнего проводится индивидуальная работа (выявление причин ухода, проблем в его жизнедеятельности).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Создается карта прогнозирования, карта личности несовершеннолетнего.</a:t>
                      </a:r>
                    </a:p>
                  </a:txBody>
                  <a:tcPr marL="27151" marR="27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Классный руководитель, психолог, социальный педагог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27151" marR="27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течение месяца, далее - постоянно</a:t>
                      </a:r>
                    </a:p>
                  </a:txBody>
                  <a:tcPr marL="27151" marR="27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80">
                <a:tc row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7.</a:t>
                      </a:r>
                    </a:p>
                  </a:txBody>
                  <a:tcPr marL="27151" marR="27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Принимаются меры, предупреждающие повторный уход:</a:t>
                      </a:r>
                    </a:p>
                  </a:txBody>
                  <a:tcPr marL="27151" marR="27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27151" marR="27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Постоянно</a:t>
                      </a:r>
                    </a:p>
                  </a:txBody>
                  <a:tcPr marL="27151" marR="27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1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-осуществляется постановка несовершеннолетнего (и (или) семьи) на внутришкольный учет;</a:t>
                      </a:r>
                    </a:p>
                  </a:txBody>
                  <a:tcPr marL="27151" marR="27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Заместитель директора по воспитательной работе</a:t>
                      </a:r>
                    </a:p>
                  </a:txBody>
                  <a:tcPr marL="27151" marR="27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01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-составляется индивидуальная программа профилактики и коррекции поведения несовершеннолетнего;</a:t>
                      </a:r>
                    </a:p>
                  </a:txBody>
                  <a:tcPr marL="27151" marR="27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Психолог, классный руководитель, социальный педагог</a:t>
                      </a:r>
                    </a:p>
                  </a:txBody>
                  <a:tcPr marL="27151" marR="27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81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организуется внеурочная занятость;</a:t>
                      </a:r>
                    </a:p>
                  </a:txBody>
                  <a:tcPr marL="27151" marR="27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Социальный педагог, классный руководитель, психолог</a:t>
                      </a:r>
                    </a:p>
                  </a:txBody>
                  <a:tcPr marL="27151" marR="27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81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27151" marR="27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проводится индивидуальная работа с родителями (законными представителями)</a:t>
                      </a:r>
                    </a:p>
                  </a:txBody>
                  <a:tcPr marL="27151" marR="27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Социальный педагог, классный руководитель, психолог</a:t>
                      </a:r>
                    </a:p>
                  </a:txBody>
                  <a:tcPr marL="27151" marR="27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27151" marR="27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1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8.</a:t>
                      </a:r>
                    </a:p>
                  </a:txBody>
                  <a:tcPr marL="27151" marR="27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 повторном уходе несовершеннолетний ставится на учет в КДН, ПДН.</a:t>
                      </a:r>
                    </a:p>
                  </a:txBody>
                  <a:tcPr marL="27151" marR="27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Заместитель директора по воспитательной работе, сотрудник КДН, инспектор ПДН</a:t>
                      </a:r>
                    </a:p>
                  </a:txBody>
                  <a:tcPr marL="27151" marR="27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установленные КДН, ПДН сроки</a:t>
                      </a:r>
                    </a:p>
                  </a:txBody>
                  <a:tcPr marL="27151" marR="27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9.</a:t>
                      </a:r>
                    </a:p>
                  </a:txBody>
                  <a:tcPr marL="27151" marR="27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Отчет по выполнению алгоритма действий:</a:t>
                      </a:r>
                    </a:p>
                  </a:txBody>
                  <a:tcPr marL="27151" marR="27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Заместитель  директора по воспитательной работе</a:t>
                      </a:r>
                    </a:p>
                  </a:txBody>
                  <a:tcPr marL="27151" marR="27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течение недели</a:t>
                      </a:r>
                    </a:p>
                  </a:txBody>
                  <a:tcPr marL="27151" marR="27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27151" marR="27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департамент образования и науки Тюменской области</a:t>
                      </a:r>
                    </a:p>
                  </a:txBody>
                  <a:tcPr marL="27151" marR="27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Руководитель органа управления образованием</a:t>
                      </a:r>
                    </a:p>
                  </a:txBody>
                  <a:tcPr marL="27151" marR="27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течение месяца</a:t>
                      </a:r>
                    </a:p>
                  </a:txBody>
                  <a:tcPr marL="27151" marR="27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2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10.</a:t>
                      </a:r>
                    </a:p>
                  </a:txBody>
                  <a:tcPr marL="27151" marR="27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Отслеживание эффективности проведенной воспитательной работы, в т.ч. индивидуальной</a:t>
                      </a:r>
                    </a:p>
                  </a:txBody>
                  <a:tcPr marL="27151" marR="27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Орган управления образованием, директор образовательного учреждения,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заместитель директора по воспитательной работе</a:t>
                      </a:r>
                    </a:p>
                  </a:txBody>
                  <a:tcPr marL="27151" marR="27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 улучшения ситуации</a:t>
                      </a:r>
                    </a:p>
                  </a:txBody>
                  <a:tcPr marL="27151" marR="27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4151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2500"/>
            <a:ext cx="81369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1444"/>
              </p:ext>
            </p:extLst>
          </p:nvPr>
        </p:nvGraphicFramePr>
        <p:xfrm>
          <a:off x="1693466" y="1124743"/>
          <a:ext cx="5680867" cy="432047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71371"/>
                <a:gridCol w="2433568"/>
                <a:gridCol w="1553541"/>
                <a:gridCol w="1322387"/>
              </a:tblGrid>
              <a:tr h="3756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№ п/п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362" marR="63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Направление деятельности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362" marR="63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Ответственное лицо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362" marR="63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Сроки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362" marR="63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70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362" marR="63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Информирование о выявленных фактах суицида, попыток суицида,  жестокого обращения среди несовершеннолетних и в их отношении администрацию учреждения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362" marR="63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Воспитатели, социальные педагоги, психологи, заместитель директора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362" marR="63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Незамедлительно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362" marR="63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92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362" marR="63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Информирование о выявленных фактах суицида, попыток суицида,  жестокого обращения среди несовершеннолетних в их отношении: 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362" marR="63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Директор образовательного учреждения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362" marR="63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Незамедлительно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362" marR="63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362" marR="63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-правоохранительных органов, 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362" marR="63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8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362" marR="63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-органов опеки и попечительства, 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362" marR="63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56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362" marR="63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-органов управления образованием.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362" marR="63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270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362" marR="63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Проведение служебного расследования по факту суицида, попытки суицида, жестокого обращения  среди несовершеннолетних и (или) в их отношении.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362" marR="63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362" marR="63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В течение месяца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362" marR="63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0719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811817" y="617220"/>
          <a:ext cx="5444166" cy="40233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55898"/>
                <a:gridCol w="2332170"/>
                <a:gridCol w="1488810"/>
                <a:gridCol w="1267288"/>
              </a:tblGrid>
              <a:tr h="8096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Организация  индивидуальной работы по выявлению проблем в организации жизнедеятельности несовершеннолетних: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Воспитатель,  классный руководитель, психолог, социальный педагог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Постоянно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-осуществление постановки воспитанника на внутришкольный учет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Заместитель директора по воспитательной работе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В течение 10 дней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5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-составление индивидуальной программы профилактики и коррекции поведения несовершеннолетних и организация психолого-педагогического сопровождения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Психолог, воспитатель, социальный педагог, классный руководитель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В течение 10 дней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 организация внеурочной занятости.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Классный руководитель, социальный педагог, психолог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Постоянно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96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Отчет по работе с несовершеннолетними  «группы риска»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Классный руководитель, зам. директора по воспитательной работе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Ежемесячно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3546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03648" y="514291"/>
            <a:ext cx="6040289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Алгоритм работы с семьями, имеющими в своем  составе несовершеннолетних детей, в которых родители употребляют ПАВ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49768"/>
              </p:ext>
            </p:extLst>
          </p:nvPr>
        </p:nvGraphicFramePr>
        <p:xfrm>
          <a:off x="1043608" y="1314510"/>
          <a:ext cx="6912768" cy="484653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122728"/>
                <a:gridCol w="1783263"/>
                <a:gridCol w="1496526"/>
                <a:gridCol w="1510251"/>
              </a:tblGrid>
              <a:tr h="1333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effectLst/>
                          <a:latin typeface="Times New Roman"/>
                          <a:ea typeface="Times New Roman"/>
                        </a:rPr>
                        <a:t>Действие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>
                          <a:effectLst/>
                          <a:latin typeface="Times New Roman"/>
                          <a:ea typeface="Times New Roman"/>
                        </a:rPr>
                        <a:t>Исполнитель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>
                          <a:effectLst/>
                          <a:latin typeface="Times New Roman"/>
                          <a:ea typeface="Times New Roman"/>
                        </a:rPr>
                        <a:t>Срок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>
                          <a:effectLst/>
                          <a:latin typeface="Times New Roman"/>
                          <a:ea typeface="Times New Roman"/>
                        </a:rPr>
                        <a:t>Примечание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2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Передача сведений (сообщение) в КДН специалистами ведомств системы профилактики – специалистами образовательных учреждений, участковыми специалистами по социальной работе,  специалистами культуры, фельдшерами ФАП, педиатрами, сотрудником полиции, специалистами администраций сельских поселений и др. – о выявлении семьи с несовершеннолетними детьми, в которой взрослые злоупотребляют ПАВ</a:t>
                      </a: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Управление образования, управление социальной защиты населения, сектор по опеке, МАУ «КЦСОН Вагайского района», Управление культуры, молодежной политики и спорта, ГБУЗ ТО ОБ№9 (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</a:rPr>
                        <a:t>с.Вагай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), ОП №1 МО МВД РФ «Тобольский» (дислокация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</a:rPr>
                        <a:t>с.Вагай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), администрации сельских поселений.</a:t>
                      </a: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По факту выявления</a:t>
                      </a: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Семья может быть выявлена в процессе выяснения причин пропусков учебных или кружковых занятий, несвоевременного обращения за медицинской помощью и т.п., обращения к специалисту родственников или знакомых, иным способом </a:t>
                      </a: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В случае сообщения об угрозе жизни и здоровью несовершеннолетнего(их) - организация работы СЭР</a:t>
                      </a: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КДН, УСЗН, КЦСОН</a:t>
                      </a: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Незамедлительно </a:t>
                      </a: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В соответствии с графиком выездов СЭР</a:t>
                      </a: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2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Сбор информации о семье, организация выезда в семью</a:t>
                      </a: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КДН, УСЗН, КЦСОН</a:t>
                      </a: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До 5 дней</a:t>
                      </a: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Источники – школа, детский сад, учреждение здравоохранения, администрация сельского поселения, УУМ, родственники, соседи и др.</a:t>
                      </a: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9412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407496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latin typeface="Arial"/>
                <a:ea typeface="Times New Roman"/>
              </a:rPr>
              <a:t>Цель семинара: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 smtClean="0">
                <a:latin typeface="Arial"/>
                <a:ea typeface="Times New Roman"/>
              </a:rPr>
              <a:t>- организация профилактической работы в общеобразовательных учреждениях с семьями и детьми по исполнению федерального закона №120 «Об основах системы профилактики безнадзорности и правонарушений несовершеннолетних», Закона Тюменской области №205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«О системе профилактики безнадзорности и правонарушений несовершеннолетних и защиты их прав в Тюменской области»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0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618998"/>
              </p:ext>
            </p:extLst>
          </p:nvPr>
        </p:nvGraphicFramePr>
        <p:xfrm>
          <a:off x="899592" y="548680"/>
          <a:ext cx="7272810" cy="493945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233287"/>
                <a:gridCol w="1876143"/>
                <a:gridCol w="1574470"/>
                <a:gridCol w="1588910"/>
              </a:tblGrid>
              <a:tr h="13660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Проведение обследования жилищно-бытовых условий проживания несовершеннолетнего(их)</a:t>
                      </a:r>
                    </a:p>
                  </a:txBody>
                  <a:tcPr marL="31681" marR="31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КЦСОН</a:t>
                      </a:r>
                    </a:p>
                  </a:txBody>
                  <a:tcPr marL="31681" marR="31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До 5 дней</a:t>
                      </a:r>
                    </a:p>
                  </a:txBody>
                  <a:tcPr marL="31681" marR="31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По поручению КДН обследование ЖБУ может быть проведено специалистом по социальной работе совместно с членами КДН при администрации сельского поселения</a:t>
                      </a:r>
                    </a:p>
                  </a:txBody>
                  <a:tcPr marL="31681" marR="31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Составление протокола по ст.5.35 в случае подтверждения информации о злоупотреблении ПАВ</a:t>
                      </a:r>
                    </a:p>
                  </a:txBody>
                  <a:tcPr marL="31681" marR="31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ОП № 1 МО МВД РФ «Тобольский» (дислокация с.Вагай)</a:t>
                      </a:r>
                    </a:p>
                  </a:txBody>
                  <a:tcPr marL="31681" marR="31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При посещении семьи (до 5 дней)</a:t>
                      </a:r>
                    </a:p>
                  </a:txBody>
                  <a:tcPr marL="31681" marR="31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По факту употребления ПАВ</a:t>
                      </a:r>
                    </a:p>
                  </a:txBody>
                  <a:tcPr marL="31681" marR="31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6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Заключение договора между Комплексным центром и родителями несовершеннолетнего с указанием перечня условий, которые должны быть выполнены родителями для устранения социального неблагополучия семьи, и сроков их выполнения (лечение / кодировка от алкогольной зависимости, устройство на работу, наведение порядка в доме, заготовка дров и др.). Условия договора являются частью мероприятий программы реабилитации семьи</a:t>
                      </a:r>
                    </a:p>
                  </a:txBody>
                  <a:tcPr marL="31681" marR="31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КЦСОН</a:t>
                      </a:r>
                    </a:p>
                  </a:txBody>
                  <a:tcPr marL="31681" marR="31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При посещении семьи (до 5 дней)</a:t>
                      </a:r>
                    </a:p>
                  </a:txBody>
                  <a:tcPr marL="31681" marR="31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При подтверждении факта злоупотребления ПАВ</a:t>
                      </a:r>
                    </a:p>
                  </a:txBody>
                  <a:tcPr marL="31681" marR="31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6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Анализ полученной информации, разработка ИПР семьи</a:t>
                      </a:r>
                    </a:p>
                  </a:txBody>
                  <a:tcPr marL="31681" marR="31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КДН, УСЗН, КЦСОН</a:t>
                      </a:r>
                    </a:p>
                  </a:txBody>
                  <a:tcPr marL="31681" marR="31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До 5 дней</a:t>
                      </a:r>
                    </a:p>
                  </a:txBody>
                  <a:tcPr marL="31681" marR="31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При составлении ИПР рассмотреть вопрос о возможности использования социальных технологий при работе с семьей</a:t>
                      </a:r>
                    </a:p>
                  </a:txBody>
                  <a:tcPr marL="31681" marR="31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4570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00146"/>
              </p:ext>
            </p:extLst>
          </p:nvPr>
        </p:nvGraphicFramePr>
        <p:xfrm>
          <a:off x="1187624" y="685800"/>
          <a:ext cx="7056784" cy="475942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166952"/>
                <a:gridCol w="1820415"/>
                <a:gridCol w="1527704"/>
                <a:gridCol w="1541713"/>
              </a:tblGrid>
              <a:tr h="849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Рассмотрение вопроса о необходимости постановки на учет в банк данных</a:t>
                      </a:r>
                    </a:p>
                  </a:txBody>
                  <a:tcPr marL="52047" marR="52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УСЗН (Координационный совет по формированию и ведению БД ГОВ)</a:t>
                      </a:r>
                    </a:p>
                  </a:txBody>
                  <a:tcPr marL="52047" marR="52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Не более 10 дней с момента поступления сигнала о семье</a:t>
                      </a:r>
                    </a:p>
                  </a:txBody>
                  <a:tcPr marL="52047" marR="52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2047" marR="52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97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Проведение психологической диагностики несовершеннолетнего(их) и родителей с целью выявления психологических особенностей несовершеннолетнего(их), характера взаимоотношений в семье и т.д.</a:t>
                      </a:r>
                    </a:p>
                  </a:txBody>
                  <a:tcPr marL="52047" marR="52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Психолог МАУ «КЦСОН Вагайского района»</a:t>
                      </a:r>
                    </a:p>
                  </a:txBody>
                  <a:tcPr marL="52047" marR="52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До 10 дней</a:t>
                      </a:r>
                    </a:p>
                  </a:txBody>
                  <a:tcPr marL="52047" marR="52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Диагностика может быть проведена в учебном учреждении, при посещении семьи либо в МАУ «КЦСОН Вагайского района»</a:t>
                      </a:r>
                    </a:p>
                  </a:txBody>
                  <a:tcPr marL="52047" marR="52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9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Направление сообщения в ГБУЗ ТО ОБ №9 (с.Вагай), ОП №1 МО МВД РФ «Тобольский» (дислокация с.Вагай) для организации профилактической работы</a:t>
                      </a:r>
                    </a:p>
                  </a:txBody>
                  <a:tcPr marL="52047" marR="52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УСЗН, КЦСОН</a:t>
                      </a:r>
                    </a:p>
                  </a:txBody>
                  <a:tcPr marL="52047" marR="52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При подтверждении факта злоупотребления в течение 5 дней</a:t>
                      </a:r>
                    </a:p>
                  </a:txBody>
                  <a:tcPr marL="52047" marR="52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2047" marR="52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9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Привлечение родителей несовершеннолетнего(их) к административной ответственности</a:t>
                      </a:r>
                    </a:p>
                  </a:txBody>
                  <a:tcPr marL="52047" marR="52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КДН</a:t>
                      </a:r>
                    </a:p>
                  </a:txBody>
                  <a:tcPr marL="52047" marR="52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При поступлении протокола</a:t>
                      </a:r>
                    </a:p>
                  </a:txBody>
                  <a:tcPr marL="52047" marR="52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Рассмотрение на комиссии</a:t>
                      </a:r>
                    </a:p>
                  </a:txBody>
                  <a:tcPr marL="52047" marR="52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0915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815890"/>
              </p:ext>
            </p:extLst>
          </p:nvPr>
        </p:nvGraphicFramePr>
        <p:xfrm>
          <a:off x="1403648" y="685800"/>
          <a:ext cx="6120679" cy="497544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79499"/>
                <a:gridCol w="1578931"/>
                <a:gridCol w="1325049"/>
                <a:gridCol w="1337200"/>
              </a:tblGrid>
              <a:tr h="8884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Патронаж семьи с целью контроля за выполнением условий договора. Информирование КДН по результатам патронажа</a:t>
                      </a:r>
                    </a:p>
                  </a:txBody>
                  <a:tcPr marL="52047" marR="52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КДН при администрации сельского поселения</a:t>
                      </a:r>
                    </a:p>
                  </a:txBody>
                  <a:tcPr marL="52047" marR="52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Не реже 1 раза в неделю</a:t>
                      </a:r>
                    </a:p>
                  </a:txBody>
                  <a:tcPr marL="52047" marR="52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2047" marR="52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Осуществление реабилитационной работы с семьей (социально-педагогические, психологические реабилитационные мероприятия, организация досуга несовершеннолетних и т.д.) с использованием социальных технологий</a:t>
                      </a:r>
                    </a:p>
                  </a:txBody>
                  <a:tcPr marL="52047" marR="52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КЦСОН, УО, </a:t>
                      </a:r>
                      <a:r>
                        <a:rPr lang="ru-RU" sz="1000" dirty="0" err="1">
                          <a:effectLst/>
                          <a:latin typeface="Times New Roman"/>
                          <a:ea typeface="Times New Roman"/>
                        </a:rPr>
                        <a:t>УКМПиС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47" marR="52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Согласно составленной ИПР</a:t>
                      </a:r>
                    </a:p>
                  </a:txBody>
                  <a:tcPr marL="52047" marR="52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2047" marR="52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0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Патронаж семьи</a:t>
                      </a:r>
                    </a:p>
                  </a:txBody>
                  <a:tcPr marL="52047" marR="52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КДН при администрации сельского поселения</a:t>
                      </a:r>
                    </a:p>
                  </a:txBody>
                  <a:tcPr marL="52047" marR="52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Согласно разработанной ИПР</a:t>
                      </a:r>
                    </a:p>
                  </a:txBody>
                  <a:tcPr marL="52047" marR="52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До снятия с учета</a:t>
                      </a:r>
                    </a:p>
                  </a:txBody>
                  <a:tcPr marL="52047" marR="52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92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В случае невыполнения родителями условий договора без уважительной причины, нахождении несовершеннолетнего(их) в СОП, рассмотреть на КДН вопрос об изъятии детей</a:t>
                      </a:r>
                    </a:p>
                  </a:txBody>
                  <a:tcPr marL="52047" marR="52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КДН</a:t>
                      </a:r>
                    </a:p>
                  </a:txBody>
                  <a:tcPr marL="52047" marR="52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В соответствии со сроками договора</a:t>
                      </a:r>
                    </a:p>
                  </a:txBody>
                  <a:tcPr marL="52047" marR="52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На основании решения КДН по акту РОВД либо по заключению органов опеки</a:t>
                      </a:r>
                    </a:p>
                  </a:txBody>
                  <a:tcPr marL="52047" marR="52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5773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615950"/>
            <a:ext cx="6081713" cy="562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100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1143000"/>
            <a:ext cx="6081713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1850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169863"/>
            <a:ext cx="6081713" cy="651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2145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i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Организация социально – педагогической деятельности в общеобразовательных учреждениях </a:t>
            </a:r>
            <a:r>
              <a:rPr lang="ru-RU" sz="1800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Примерный перечень документации социального педагога образовательного учреждения</a:t>
            </a:r>
            <a:endParaRPr lang="ru-RU" sz="1800" b="1" i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1. Нормативно – правовые документы</a:t>
            </a:r>
            <a:r>
              <a:rPr lang="ru-RU" dirty="0" smtClean="0"/>
              <a:t>:</a:t>
            </a:r>
          </a:p>
          <a:p>
            <a:pPr>
              <a:buFont typeface="Wingdings" pitchFamily="2" charset="2"/>
              <a:buChar char="v"/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Должностная инструкция, заверенная руководителем учреждения.</a:t>
            </a:r>
          </a:p>
          <a:p>
            <a:pPr>
              <a:buFont typeface="Wingdings" pitchFamily="2" charset="2"/>
              <a:buChar char="v"/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Режим работы или график работы социального педагога.</a:t>
            </a: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Законы РФ (ФЗ №120 «Об основах системы </a:t>
            </a:r>
            <a:r>
              <a:rPr lang="ru-RU" sz="12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профилактики </a:t>
            </a:r>
            <a:r>
              <a:rPr lang="ru-RU" sz="12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безнадзорности, беспризорности и правонарушений несовершеннолетних</a:t>
            </a:r>
            <a:r>
              <a:rPr lang="ru-RU" sz="12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», Закон ТО №205,</a:t>
            </a:r>
            <a:r>
              <a:rPr lang="ru-RU" sz="1200" dirty="0">
                <a:solidFill>
                  <a:srgbClr val="000080"/>
                </a:solidFill>
                <a:latin typeface="Times New Roman"/>
                <a:ea typeface="Times New Roman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«О системе профилактики безнадзорности и правонарушении несовершеннолетних и защите их прав в Тюменской области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»,</a:t>
            </a:r>
            <a:r>
              <a:rPr lang="ru-RU" sz="12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Конвенция о правах ребенка, 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ФЗ №124 «Об основных гарантиях прав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ребенка в 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РФ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»).</a:t>
            </a: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Постановления, распоряжения, приказы вышестоящих организаций, регламентирующих  и определяющих содержание деятельности социального педагога в школе.</a:t>
            </a: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Локальные акты: приказы, распоряжения, положения образовательного учреждения, регламентирующие работу социального педагога в школе (приказы «О создании и работе школьного Совета профилактики», «О проведении совместных рейдов», положение о Совете профилактики, положение о постановке на внутришкольный учет).</a:t>
            </a:r>
          </a:p>
          <a:p>
            <a:pPr algn="just">
              <a:spcAft>
                <a:spcPts val="0"/>
              </a:spcAft>
            </a:pPr>
            <a:r>
              <a:rPr lang="ru-RU" b="1" dirty="0" smtClean="0">
                <a:latin typeface="Candara" pitchFamily="34" charset="0"/>
                <a:cs typeface="Arial" pitchFamily="34" charset="0"/>
              </a:rPr>
              <a:t>2</a:t>
            </a:r>
            <a:r>
              <a:rPr lang="ru-RU" b="1" dirty="0" smtClean="0">
                <a:latin typeface="+mj-lt"/>
                <a:cs typeface="Arial" pitchFamily="34" charset="0"/>
              </a:rPr>
              <a:t>. Планирование работы:</a:t>
            </a: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Анализ работы за 3 предшествующих учебных года.</a:t>
            </a: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Планы работы социального педагога на учебный год и летний период, в который включена совместная  работа с администрацией школы, психологом, классными руководителями, мед. работником, родительским комитетом и  др.).</a:t>
            </a: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План совместной работы социального педагога школы с учреждениями системы профилактики (КДН, ПДН, УУП, УСЗН, КЦСОН, органы здравоохранения, управление культуры молодежной политики и спорта, УО и т.д.).</a:t>
            </a: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План работы на месяц, квартал.</a:t>
            </a: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Циклограмма работы на неделю.</a:t>
            </a:r>
          </a:p>
          <a:p>
            <a:pPr algn="just">
              <a:spcAft>
                <a:spcPts val="0"/>
              </a:spcAft>
            </a:pP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0230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404664"/>
            <a:ext cx="8640959" cy="5721499"/>
          </a:xfrm>
        </p:spPr>
        <p:txBody>
          <a:bodyPr>
            <a:normAutofit/>
          </a:bodyPr>
          <a:lstStyle/>
          <a:p>
            <a:r>
              <a:rPr lang="ru-RU" b="1" dirty="0" smtClean="0"/>
              <a:t>3. Материалы основной деятельности: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Социальный паспорт школы.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Списки учащихся по категориям: из многодетных, малообеспеченных, неблагополучных  семей, дети-инвалиды, опекаемые дети, поставленные на бесплатное питание по категориям, состоящие на ВШУ, ПДН, КДН, склонных к самовольному уходу, бродяжничеству, допускающие пропуски уроков без уважительной причины. Все списки необходимо формировать с максимально полной информацией.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Списки неблагополучных,  малообеспеченных, многодетных семей.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Документация по школьному Совету профилактики: приказ о создании, положение, журнал регистрации протоколов, протоколы советов профилактики (в обязательном порядке оформляются в соответствии с требованиями оформления протоколов, т.е. с указанием порядкового номера заседания, состава заседающих лиц, приглашенных на Совет, указывается повестка заседания, которая должна начинаться с анализа выполнения ранее принятых решений. При рассмотрении персональных дел учащихся указывается, кто из родителей или лиц их заменяющих был приглашен, какое решение принято, и кто ответственен за выполнение решения Совета профилактики и сроки выполнения данного решения).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Журнал посещения семьи учащегося или проведенных рейдах (дата посещения/рейда, Ф,И,О, родителя или ребенка, адрес, категория семьи или ребенка, причина посещения, результат, примечание). Данная информация также прописывается и в  </a:t>
            </a:r>
            <a:r>
              <a:rPr lang="ru-RU" sz="1200" dirty="0" smtClean="0">
                <a:solidFill>
                  <a:schemeClr val="tx1"/>
                </a:solidFill>
                <a:latin typeface="Arial"/>
                <a:ea typeface="Calibri"/>
              </a:rPr>
              <a:t>карте </a:t>
            </a:r>
            <a:r>
              <a:rPr lang="ru-RU" sz="1200" dirty="0">
                <a:solidFill>
                  <a:schemeClr val="tx1"/>
                </a:solidFill>
                <a:latin typeface="Arial"/>
                <a:ea typeface="Calibri"/>
              </a:rPr>
              <a:t>психолого-педагогического и профилактического сопровождения </a:t>
            </a:r>
            <a:r>
              <a:rPr lang="ru-RU" sz="1200" dirty="0" smtClean="0">
                <a:solidFill>
                  <a:schemeClr val="tx1"/>
                </a:solidFill>
                <a:latin typeface="Arial"/>
                <a:ea typeface="Calibri"/>
              </a:rPr>
              <a:t>семьи (ИПР). Составляется акт обследования посещения (если ребенок состоит на ВШУ, акт вкладывается в его дело).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- Информация о совершенных преступлениях и правонарушениях учащихся: цифровые данные РОВД о количестве случаев преступлений, правонарушений совершенные уч-ся данного ОУ, дата совершения преступления/правонарушения, впервые или повторно совершил преступление, состоял ли на учете в ПДН, ВШУ на момент совершения преступления, характеристика ученика, категория семьи, проблемы семьи и ребенка, занятость во внеурочное время (</a:t>
            </a:r>
            <a:r>
              <a:rPr lang="ru-RU" sz="1200" dirty="0">
                <a:solidFill>
                  <a:schemeClr val="tx1"/>
                </a:solidFill>
                <a:latin typeface="Times New Roman"/>
                <a:ea typeface="Times New Roman"/>
              </a:rPr>
              <a:t>журналы: учета проводимой работы с учащимися, состоящими на ВШК, </a:t>
            </a:r>
            <a:r>
              <a:rPr lang="ru-RU" sz="1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КДН</a:t>
            </a:r>
            <a:r>
              <a:rPr lang="ru-RU" sz="1200" dirty="0" smtClean="0">
                <a:latin typeface="Times New Roman"/>
                <a:ea typeface="Times New Roman"/>
              </a:rPr>
              <a:t>)</a:t>
            </a:r>
            <a:endParaRPr lang="ru-RU" sz="12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- Материалы выступлений на педагогических совещаниях, семинарах , родительских собраниях, классных часах, КДН при сельских администрациях и т.д.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- Учет обращений родителей, учителей, учащихся и разрешение поставленных ими проблем. Журнал консультаций, с указанием темы консультации, для кого была проведена</a:t>
            </a:r>
          </a:p>
          <a:p>
            <a:endParaRPr lang="ru-RU" sz="12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  <a:p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90335"/>
              </p:ext>
            </p:extLst>
          </p:nvPr>
        </p:nvGraphicFramePr>
        <p:xfrm>
          <a:off x="539552" y="6021288"/>
          <a:ext cx="7524822" cy="298938"/>
        </p:xfrm>
        <a:graphic>
          <a:graphicData uri="http://schemas.openxmlformats.org/drawingml/2006/table">
            <a:tbl>
              <a:tblPr firstRow="1" firstCol="1" bandRow="1"/>
              <a:tblGrid>
                <a:gridCol w="432048"/>
                <a:gridCol w="432048"/>
                <a:gridCol w="504056"/>
                <a:gridCol w="3648396"/>
                <a:gridCol w="1254137"/>
                <a:gridCol w="1254137"/>
              </a:tblGrid>
              <a:tr h="45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61" marR="9261" marT="9261" marB="92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Дата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61" marR="9261" marT="9261" marB="92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Ф.И.О.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61" marR="9261" marT="9261" marB="92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Категория клиента (учащийся, родитель, учитель)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61" marR="9261" marT="9261" marB="92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Краткое содержание проблемы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61" marR="9261" marT="9261" marB="92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Рекомендации, время следующей встречи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61" marR="9261" marT="9261" marB="92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15950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88640"/>
            <a:ext cx="8784975" cy="5937523"/>
          </a:xfrm>
        </p:spPr>
        <p:txBody>
          <a:bodyPr>
            <a:normAutofit/>
          </a:bodyPr>
          <a:lstStyle/>
          <a:p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Документация по вопросам опеки и попечительства (списки , акты обследования) 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Организация 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работы с родителями, родительский «всеобуч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» (план работы).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Журнал  посещений уроков учащимися ГОВ, «группы риска» их анализ.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Учет мер по социальной защите детей из социально – неблагополучных семей. Журнал учета оказанной помощи.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-Проекты или программы по отдельным наиболее актуальным направлениям социально – педагогической работы.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Методические материалы для классных руководителей, родителей, учителей по решению проблем социальной жизни ребенка и снятию конфликтов в межличностных отношениях.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Анкеты, диагностика, буклеты, листовки.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Систематизированную информацию (оформление стенда соц. педагога для родителей и детей).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6994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76656" y="476672"/>
            <a:ext cx="7711768" cy="720080"/>
          </a:xfrm>
        </p:spPr>
        <p:txBody>
          <a:bodyPr/>
          <a:lstStyle/>
          <a:p>
            <a:r>
              <a:rPr lang="ru-RU" dirty="0" smtClean="0"/>
              <a:t>Бланки документов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268760"/>
            <a:ext cx="3456384" cy="4857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427984" y="1268760"/>
            <a:ext cx="4039233" cy="5256584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4800" dirty="0">
                <a:latin typeface="Arial" pitchFamily="34" charset="0"/>
                <a:cs typeface="Arial" pitchFamily="34" charset="0"/>
              </a:rPr>
              <a:t>АКТ</a:t>
            </a:r>
            <a:br>
              <a:rPr lang="ru-RU" sz="4800" dirty="0">
                <a:latin typeface="Arial" pitchFamily="34" charset="0"/>
                <a:cs typeface="Arial" pitchFamily="34" charset="0"/>
              </a:rPr>
            </a:br>
            <a:r>
              <a:rPr lang="ru-RU" sz="4800" b="1" dirty="0">
                <a:latin typeface="Arial" pitchFamily="34" charset="0"/>
                <a:cs typeface="Arial" pitchFamily="34" charset="0"/>
              </a:rPr>
              <a:t>обследования жилищно-бытовых условий</a:t>
            </a:r>
            <a:br>
              <a:rPr lang="ru-RU" sz="4800" b="1" dirty="0">
                <a:latin typeface="Arial" pitchFamily="34" charset="0"/>
                <a:cs typeface="Arial" pitchFamily="34" charset="0"/>
              </a:rPr>
            </a:br>
            <a:r>
              <a:rPr lang="ru-RU" sz="4800" b="1" dirty="0">
                <a:latin typeface="Arial" pitchFamily="34" charset="0"/>
                <a:cs typeface="Arial" pitchFamily="34" charset="0"/>
              </a:rPr>
              <a:t>учащегося </a:t>
            </a:r>
            <a:r>
              <a:rPr lang="ru-RU" sz="4800" dirty="0">
                <a:latin typeface="Arial" pitchFamily="34" charset="0"/>
                <a:cs typeface="Arial" pitchFamily="34" charset="0"/>
              </a:rPr>
              <a:t/>
            </a:r>
            <a:br>
              <a:rPr lang="ru-RU" sz="4800" dirty="0">
                <a:latin typeface="Arial" pitchFamily="34" charset="0"/>
                <a:cs typeface="Arial" pitchFamily="34" charset="0"/>
              </a:rPr>
            </a:br>
            <a:r>
              <a:rPr lang="ru-RU" b="1" dirty="0"/>
              <a:t>____________________________________________</a:t>
            </a:r>
            <a:br>
              <a:rPr lang="ru-RU" b="1" dirty="0"/>
            </a:br>
            <a:r>
              <a:rPr lang="ru-RU" b="1" dirty="0"/>
              <a:t>(название учреждения образования)</a:t>
            </a:r>
            <a:endParaRPr lang="ru-RU" dirty="0"/>
          </a:p>
          <a:p>
            <a:r>
              <a:rPr lang="ru-RU" dirty="0"/>
              <a:t>от «_____» _____________________________20___г.</a:t>
            </a:r>
          </a:p>
          <a:p>
            <a:r>
              <a:rPr lang="ru-RU" dirty="0"/>
              <a:t>Данная методика предложена методистом Центра методического обеспечения воспитательной работы УО РИПО </a:t>
            </a:r>
            <a:r>
              <a:rPr lang="ru-RU" dirty="0" err="1"/>
              <a:t>Капелевич</a:t>
            </a:r>
            <a:r>
              <a:rPr lang="ru-RU" dirty="0"/>
              <a:t> Т.С.. Методика помогает изучить условия проживания учащегося в семье. В основу исследования положены данные наблюдений, бесед. Предназначена методика для учащихся, оказавшихся в неблагоприятной жизненной ситуации, семей, находящихся в социально опасном положении. Проводится куратором группы, социальным педагогом, заместителем директора по учебно-воспитательной (воспитательной) работе совместно с инспектором по делам несовершеннолетних по мере необходимости.</a:t>
            </a:r>
          </a:p>
          <a:p>
            <a:r>
              <a:rPr lang="ru-RU" dirty="0"/>
              <a:t>Методика предназначена для куратора группы, мастера производственного обучения, социального педагога, педагога-психолога, председателя профкома учащихся. Обязательным условием является согласование совместно с инспектором по делам несовершеннолетних и родителями или родственниками учащегося посещения семьи. Составляется акт после посещения семьи и дается заключение комиссии об условиях проживания учащегося и оказании ему необходимой помощи.</a:t>
            </a:r>
          </a:p>
          <a:p>
            <a:r>
              <a:rPr lang="ru-RU" dirty="0"/>
              <a:t>Комиссия в составе ________________________________________________</a:t>
            </a:r>
            <a:br>
              <a:rPr lang="ru-RU" dirty="0"/>
            </a:br>
            <a:r>
              <a:rPr lang="ru-RU" dirty="0"/>
              <a:t>_________________________________________________________________ </a:t>
            </a:r>
            <a:br>
              <a:rPr lang="ru-RU" dirty="0"/>
            </a:br>
            <a:r>
              <a:rPr lang="ru-RU" dirty="0"/>
              <a:t>_________________________________________________________________</a:t>
            </a:r>
            <a:br>
              <a:rPr lang="ru-RU" dirty="0"/>
            </a:br>
            <a:r>
              <a:rPr lang="ru-RU" dirty="0"/>
              <a:t>обследовала жилищно-бытовые условия учащегося:</a:t>
            </a:r>
          </a:p>
          <a:p>
            <a:r>
              <a:rPr lang="ru-RU" b="1" dirty="0"/>
              <a:t>Фамилия _________________________________________________________________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Имя _____________________________________________________________________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Отчество _________________________________________________________________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Дата рождения ____________________________________________________________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Домашний адрес ___________________________________________________________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Сведения о родителях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Отец ______________________________________________________________________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Место работы ______________________________________________________________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Должность _________________________________________________________________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Мать ______________________________________________________________________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Место работы ______________________________________________________________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Должность _________________________________________________________________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Другие родственники ________________________________________________________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____________________________________________________________________________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____________________________________________________________________________</a:t>
            </a:r>
          </a:p>
          <a:p>
            <a:r>
              <a:rPr lang="ru-RU" dirty="0"/>
              <a:t>Материальное положение семьи</a:t>
            </a:r>
          </a:p>
          <a:p>
            <a:r>
              <a:rPr lang="ru-RU" dirty="0"/>
              <a:t>с очень высоким материальным достатком;</a:t>
            </a:r>
          </a:p>
          <a:p>
            <a:r>
              <a:rPr lang="ru-RU" dirty="0"/>
              <a:t>с высоким материальным достатком;</a:t>
            </a:r>
          </a:p>
          <a:p>
            <a:r>
              <a:rPr lang="ru-RU" dirty="0"/>
              <a:t>со средним материальным достатком (обеспеченная);</a:t>
            </a:r>
          </a:p>
          <a:p>
            <a:r>
              <a:rPr lang="ru-RU" dirty="0"/>
              <a:t>с низким материальным достатком (малообеспеченная);</a:t>
            </a:r>
          </a:p>
          <a:p>
            <a:r>
              <a:rPr lang="ru-RU" dirty="0"/>
              <a:t>нуждающиеся (за чертой бедности).</a:t>
            </a:r>
          </a:p>
          <a:p>
            <a:r>
              <a:rPr lang="ru-RU" dirty="0"/>
              <a:t>Условия проживания:</a:t>
            </a:r>
          </a:p>
          <a:p>
            <a:r>
              <a:rPr lang="ru-RU" dirty="0"/>
              <a:t>количество комнат ____________________________________________________</a:t>
            </a:r>
          </a:p>
          <a:p>
            <a:r>
              <a:rPr lang="ru-RU" dirty="0"/>
              <a:t>жилье частное или государственное) _____________________________________</a:t>
            </a:r>
          </a:p>
          <a:p>
            <a:r>
              <a:rPr lang="ru-RU" dirty="0"/>
              <a:t>благоустроенность жилья ______________________________________________</a:t>
            </a:r>
          </a:p>
          <a:p>
            <a:r>
              <a:rPr lang="ru-RU" dirty="0"/>
              <a:t>имеет ли учащийся собственную комнату, собственное место в квартире,</a:t>
            </a:r>
            <a:br>
              <a:rPr lang="ru-RU" dirty="0"/>
            </a:br>
            <a:r>
              <a:rPr lang="ru-RU" dirty="0"/>
              <a:t>доме _____________________________________________________________________</a:t>
            </a:r>
          </a:p>
          <a:p>
            <a:r>
              <a:rPr lang="ru-RU" dirty="0"/>
              <a:t>_____________________________________________________________________</a:t>
            </a:r>
          </a:p>
          <a:p>
            <a:r>
              <a:rPr lang="ru-RU" dirty="0"/>
              <a:t>соблюдение членами семьи санитарно-гигиенических норм__________________</a:t>
            </a:r>
          </a:p>
          <a:p>
            <a:r>
              <a:rPr lang="ru-RU" dirty="0"/>
              <a:t>_____________________________________________________________________</a:t>
            </a:r>
          </a:p>
          <a:p>
            <a:r>
              <a:rPr lang="ru-RU" dirty="0"/>
              <a:t>Сведения о состоянии здоровья учащегося ______________________________________</a:t>
            </a:r>
            <a:br>
              <a:rPr lang="ru-RU" dirty="0"/>
            </a:br>
            <a:r>
              <a:rPr lang="ru-RU" b="1" dirty="0"/>
              <a:t>_____________________________________________________________________________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Сведения о состоянии здоровья родственников _________________________________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_____________________________________________________________________________</a:t>
            </a:r>
            <a:endParaRPr lang="ru-RU" dirty="0"/>
          </a:p>
          <a:p>
            <a:r>
              <a:rPr lang="ru-RU" b="1" dirty="0"/>
              <a:t>Выводы комиссии ___________________________________________________________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________________________________________________________________________________</a:t>
            </a:r>
            <a:br>
              <a:rPr lang="ru-RU" b="1" dirty="0"/>
            </a:br>
            <a:r>
              <a:rPr lang="ru-RU" b="1" dirty="0"/>
              <a:t>________________________________________________________________________________</a:t>
            </a:r>
            <a:br>
              <a:rPr lang="ru-RU" b="1" dirty="0"/>
            </a:br>
            <a:r>
              <a:rPr lang="ru-RU" b="1" dirty="0"/>
              <a:t>________________________________________________________________________________</a:t>
            </a:r>
            <a:br>
              <a:rPr lang="ru-RU" b="1" dirty="0"/>
            </a:br>
            <a:r>
              <a:rPr lang="ru-RU" b="1" dirty="0"/>
              <a:t>_________________________________________________________________________________</a:t>
            </a:r>
            <a:br>
              <a:rPr lang="ru-RU" b="1" dirty="0"/>
            </a:br>
            <a:r>
              <a:rPr lang="ru-RU" b="1" dirty="0"/>
              <a:t>_________________________________________________________________________________</a:t>
            </a:r>
            <a:br>
              <a:rPr lang="ru-RU" b="1" dirty="0"/>
            </a:br>
            <a:r>
              <a:rPr lang="ru-RU" b="1" dirty="0"/>
              <a:t>_________________________________________________________________________________</a:t>
            </a:r>
            <a:br>
              <a:rPr lang="ru-RU" b="1" dirty="0"/>
            </a:br>
            <a:r>
              <a:rPr lang="ru-RU" b="1" dirty="0"/>
              <a:t>_________________________________________________________________________________</a:t>
            </a:r>
            <a:br>
              <a:rPr lang="ru-RU" b="1" dirty="0"/>
            </a:br>
            <a:r>
              <a:rPr lang="ru-RU" b="1" dirty="0"/>
              <a:t>___________________________________________________________________________________</a:t>
            </a:r>
            <a:br>
              <a:rPr lang="ru-RU" b="1" dirty="0"/>
            </a:br>
            <a:r>
              <a:rPr lang="ru-RU" b="1" dirty="0"/>
              <a:t>_________________________________________________________________________________</a:t>
            </a:r>
            <a:br>
              <a:rPr lang="ru-RU" b="1" dirty="0"/>
            </a:br>
            <a:r>
              <a:rPr lang="ru-RU" b="1" dirty="0"/>
              <a:t>_________________________________________________________________________________</a:t>
            </a:r>
            <a:endParaRPr lang="ru-RU" dirty="0"/>
          </a:p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__________________________________________________________________________________</a:t>
            </a:r>
            <a:br>
              <a:rPr lang="ru-RU" b="1" dirty="0"/>
            </a:br>
            <a:r>
              <a:rPr lang="ru-RU" b="1" dirty="0"/>
              <a:t>_________________________________________________________________________________</a:t>
            </a:r>
            <a:br>
              <a:rPr lang="ru-RU" b="1" dirty="0"/>
            </a:br>
            <a:r>
              <a:rPr lang="ru-RU" b="1" dirty="0"/>
              <a:t>__________________________________________________________________________________</a:t>
            </a:r>
            <a:br>
              <a:rPr lang="ru-RU" b="1" dirty="0"/>
            </a:br>
            <a:r>
              <a:rPr lang="ru-RU" b="1" dirty="0"/>
              <a:t>_______________________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Подписи __________________________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__________________________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__________________________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__________________________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«___» _____________________20__ г.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2561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895328"/>
          </a:xfrm>
        </p:spPr>
        <p:txBody>
          <a:bodyPr/>
          <a:lstStyle/>
          <a:p>
            <a:r>
              <a:rPr lang="ru-RU" sz="3600" b="1" i="1" kern="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Отчет о положении дел в Вагайском районе по детской преступности, о насильственных действиях против детей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20288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rm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Документация для постановки на ВШУ</a:t>
            </a:r>
            <a:endParaRPr lang="ru-RU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6408712" cy="500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4633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75" y="476250"/>
            <a:ext cx="3707581" cy="564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692150"/>
            <a:ext cx="3493839" cy="543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11774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09600"/>
            <a:ext cx="3663491" cy="533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6672"/>
            <a:ext cx="4176464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5501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944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ru-RU" sz="2000" b="1" u="sng" dirty="0" smtClean="0">
                <a:solidFill>
                  <a:srgbClr val="000000"/>
                </a:solidFill>
                <a:effectLst/>
              </a:rPr>
              <a:t>Преступления совершенные несовершеннолетними, проживающие на территории Вагайского района в 2013 году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92696"/>
            <a:ext cx="8763000" cy="5860504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За 10 месяцев  2013 </a:t>
            </a:r>
            <a:r>
              <a:rPr lang="ru-RU" sz="1600" b="1" dirty="0" smtClean="0">
                <a:solidFill>
                  <a:srgbClr val="990033"/>
                </a:solidFill>
              </a:rPr>
              <a:t>года на территории Вагайского района 11 несовершеннолетних совершили 12 преступлений (2012 год 10 несовершеннолетних 17 преступлений, 2011 год 9 несовершеннолетних/12 преступлений) . Из них: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 smtClean="0">
                <a:solidFill>
                  <a:srgbClr val="000066"/>
                </a:solidFill>
              </a:rPr>
              <a:t>-   </a:t>
            </a:r>
            <a:r>
              <a:rPr lang="ru-RU" sz="1200" b="1" u="sng" dirty="0" err="1" smtClean="0">
                <a:solidFill>
                  <a:srgbClr val="000000"/>
                </a:solidFill>
              </a:rPr>
              <a:t>Мавлюкаев</a:t>
            </a:r>
            <a:r>
              <a:rPr lang="ru-RU" sz="1200" b="1" u="sng" dirty="0" smtClean="0">
                <a:solidFill>
                  <a:srgbClr val="000000"/>
                </a:solidFill>
              </a:rPr>
              <a:t> Николай 1995 г.р</a:t>
            </a:r>
            <a:r>
              <a:rPr lang="ru-RU" sz="1200" b="1" dirty="0" smtClean="0">
                <a:solidFill>
                  <a:srgbClr val="000066"/>
                </a:solidFill>
              </a:rPr>
              <a:t>., проживающий с. </a:t>
            </a:r>
            <a:r>
              <a:rPr lang="ru-RU" sz="1200" b="1" dirty="0" err="1" smtClean="0">
                <a:solidFill>
                  <a:srgbClr val="000066"/>
                </a:solidFill>
              </a:rPr>
              <a:t>Осиновское</a:t>
            </a:r>
            <a:r>
              <a:rPr lang="ru-RU" sz="1200" b="1" dirty="0" smtClean="0">
                <a:solidFill>
                  <a:srgbClr val="000066"/>
                </a:solidFill>
              </a:rPr>
              <a:t> уч-ся 11 класса </a:t>
            </a:r>
            <a:r>
              <a:rPr lang="ru-RU" sz="1200" b="1" dirty="0" err="1" smtClean="0">
                <a:solidFill>
                  <a:srgbClr val="000066"/>
                </a:solidFill>
              </a:rPr>
              <a:t>Осиновской</a:t>
            </a:r>
            <a:r>
              <a:rPr lang="ru-RU" sz="1200" b="1" dirty="0" smtClean="0">
                <a:solidFill>
                  <a:srgbClr val="000066"/>
                </a:solidFill>
              </a:rPr>
              <a:t> СОШ, совершил 3 преступления (ст. 116 нанесение побоев учащейся). Уголовное дело прекращено в связи с примирением сторон.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u="sng" dirty="0" smtClean="0">
                <a:solidFill>
                  <a:srgbClr val="000000"/>
                </a:solidFill>
              </a:rPr>
              <a:t>- Голубенко Василий 1995 </a:t>
            </a:r>
            <a:r>
              <a:rPr lang="ru-RU" sz="1200" b="1" u="sng" dirty="0" smtClean="0">
                <a:solidFill>
                  <a:srgbClr val="000066"/>
                </a:solidFill>
              </a:rPr>
              <a:t>г.р</a:t>
            </a:r>
            <a:r>
              <a:rPr lang="ru-RU" sz="1200" b="1" dirty="0" smtClean="0">
                <a:solidFill>
                  <a:srgbClr val="000066"/>
                </a:solidFill>
              </a:rPr>
              <a:t>., проживающий с. Дубровное, уч-ся ПУ-45, совершил 2 преступления (перешли с 2012 года (ст. 166 угон). Осужден на срок 3 года 6 месяцев.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 smtClean="0">
                <a:solidFill>
                  <a:srgbClr val="000066"/>
                </a:solidFill>
              </a:rPr>
              <a:t> - </a:t>
            </a:r>
            <a:r>
              <a:rPr lang="ru-RU" sz="1200" b="1" u="sng" dirty="0" err="1" smtClean="0">
                <a:solidFill>
                  <a:srgbClr val="000000"/>
                </a:solidFill>
              </a:rPr>
              <a:t>Пыжов</a:t>
            </a:r>
            <a:r>
              <a:rPr lang="ru-RU" sz="1200" b="1" u="sng" dirty="0" smtClean="0">
                <a:solidFill>
                  <a:srgbClr val="000000"/>
                </a:solidFill>
              </a:rPr>
              <a:t> Альфред 1996 г.р</a:t>
            </a:r>
            <a:r>
              <a:rPr lang="ru-RU" sz="1200" b="1" dirty="0" smtClean="0">
                <a:solidFill>
                  <a:srgbClr val="000066"/>
                </a:solidFill>
              </a:rPr>
              <a:t>., проживающий с. </a:t>
            </a:r>
            <a:r>
              <a:rPr lang="ru-RU" sz="1200" b="1" dirty="0" err="1" smtClean="0">
                <a:solidFill>
                  <a:srgbClr val="000066"/>
                </a:solidFill>
              </a:rPr>
              <a:t>Супра</a:t>
            </a:r>
            <a:r>
              <a:rPr lang="ru-RU" sz="1200" b="1" dirty="0" smtClean="0">
                <a:solidFill>
                  <a:srgbClr val="000066"/>
                </a:solidFill>
              </a:rPr>
              <a:t>, учащийся ПУ- 45, совершил 1 преступление (кража). Уголовное дело прекращено в связи с примирением сторон (ювенальная юстиция)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 smtClean="0">
                <a:solidFill>
                  <a:srgbClr val="000066"/>
                </a:solidFill>
              </a:rPr>
              <a:t>- </a:t>
            </a:r>
            <a:r>
              <a:rPr lang="ru-RU" sz="1200" b="1" u="sng" dirty="0" smtClean="0">
                <a:solidFill>
                  <a:srgbClr val="000000"/>
                </a:solidFill>
              </a:rPr>
              <a:t>Тимкин Денис 1996 г.р</a:t>
            </a:r>
            <a:r>
              <a:rPr lang="ru-RU" sz="1200" b="1" dirty="0" smtClean="0">
                <a:solidFill>
                  <a:srgbClr val="000066"/>
                </a:solidFill>
              </a:rPr>
              <a:t>., проживающий С. </a:t>
            </a:r>
            <a:r>
              <a:rPr lang="ru-RU" sz="1200" b="1" dirty="0" err="1" smtClean="0">
                <a:solidFill>
                  <a:srgbClr val="000066"/>
                </a:solidFill>
              </a:rPr>
              <a:t>Супра</a:t>
            </a:r>
            <a:r>
              <a:rPr lang="ru-RU" sz="1200" b="1" dirty="0" smtClean="0">
                <a:solidFill>
                  <a:srgbClr val="000066"/>
                </a:solidFill>
              </a:rPr>
              <a:t>,  учащийся ПУ- 45, совершил 1 преступление (кража). Уголовное дело прекращено в связи с примирением сторон (ювенальная юстиция).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 smtClean="0">
                <a:solidFill>
                  <a:srgbClr val="000066"/>
                </a:solidFill>
              </a:rPr>
              <a:t>– </a:t>
            </a:r>
            <a:r>
              <a:rPr lang="ru-RU" sz="1200" b="1" u="sng" dirty="0" smtClean="0">
                <a:solidFill>
                  <a:srgbClr val="000000"/>
                </a:solidFill>
              </a:rPr>
              <a:t>Асадов Сергей </a:t>
            </a:r>
            <a:r>
              <a:rPr lang="ru-RU" sz="1200" b="1" u="sng" dirty="0" err="1" smtClean="0">
                <a:solidFill>
                  <a:srgbClr val="000000"/>
                </a:solidFill>
              </a:rPr>
              <a:t>Назим</a:t>
            </a:r>
            <a:r>
              <a:rPr lang="ru-RU" sz="1200" b="1" u="sng" dirty="0" smtClean="0">
                <a:solidFill>
                  <a:srgbClr val="000000"/>
                </a:solidFill>
              </a:rPr>
              <a:t> </a:t>
            </a:r>
            <a:r>
              <a:rPr lang="ru-RU" sz="1200" b="1" u="sng" dirty="0" err="1" smtClean="0">
                <a:solidFill>
                  <a:srgbClr val="000000"/>
                </a:solidFill>
              </a:rPr>
              <a:t>оглы</a:t>
            </a:r>
            <a:r>
              <a:rPr lang="ru-RU" sz="1200" b="1" u="sng" dirty="0" smtClean="0">
                <a:solidFill>
                  <a:srgbClr val="000000"/>
                </a:solidFill>
              </a:rPr>
              <a:t> 1995</a:t>
            </a:r>
            <a:r>
              <a:rPr lang="ru-RU" sz="1200" b="1" dirty="0" smtClean="0">
                <a:solidFill>
                  <a:srgbClr val="000066"/>
                </a:solidFill>
              </a:rPr>
              <a:t> г.р., проживающий с. Вагай, учащийся ПУ - 45, совершил 1 преступление (кража ноутбука). Осужден на 1 год условно.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 smtClean="0">
                <a:solidFill>
                  <a:srgbClr val="000066"/>
                </a:solidFill>
              </a:rPr>
              <a:t>- </a:t>
            </a:r>
            <a:r>
              <a:rPr lang="ru-RU" sz="1200" b="1" u="sng" dirty="0" smtClean="0">
                <a:solidFill>
                  <a:srgbClr val="000000"/>
                </a:solidFill>
              </a:rPr>
              <a:t>Лето Марина 1996г.р</a:t>
            </a:r>
            <a:r>
              <a:rPr lang="ru-RU" sz="1200" b="1" dirty="0" smtClean="0">
                <a:solidFill>
                  <a:srgbClr val="000066"/>
                </a:solidFill>
              </a:rPr>
              <a:t>., проживающая пос. Курья, уч-ся ПУ-45, совершила 1 преступление (грабеж). Уголовное дело в отношении  несовершеннолетней прекращено в связи с примирением сторон (ювенальная юстиция).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 smtClean="0">
                <a:solidFill>
                  <a:srgbClr val="000066"/>
                </a:solidFill>
              </a:rPr>
              <a:t>- </a:t>
            </a:r>
            <a:r>
              <a:rPr lang="ru-RU" sz="1200" b="1" u="sng" dirty="0" err="1" smtClean="0">
                <a:solidFill>
                  <a:srgbClr val="000000"/>
                </a:solidFill>
              </a:rPr>
              <a:t>Истратов</a:t>
            </a:r>
            <a:r>
              <a:rPr lang="ru-RU" sz="1200" b="1" u="sng" dirty="0" smtClean="0">
                <a:solidFill>
                  <a:srgbClr val="000000"/>
                </a:solidFill>
              </a:rPr>
              <a:t> Сергей 1997</a:t>
            </a:r>
            <a:r>
              <a:rPr lang="ru-RU" sz="1200" b="1" u="sng" dirty="0" smtClean="0">
                <a:solidFill>
                  <a:srgbClr val="000066"/>
                </a:solidFill>
              </a:rPr>
              <a:t> г.р</a:t>
            </a:r>
            <a:r>
              <a:rPr lang="ru-RU" sz="1200" b="1" dirty="0" smtClean="0">
                <a:solidFill>
                  <a:srgbClr val="000066"/>
                </a:solidFill>
              </a:rPr>
              <a:t>., у-</a:t>
            </a:r>
            <a:r>
              <a:rPr lang="ru-RU" sz="1200" b="1" dirty="0" err="1" smtClean="0">
                <a:solidFill>
                  <a:srgbClr val="000066"/>
                </a:solidFill>
              </a:rPr>
              <a:t>ся</a:t>
            </a:r>
            <a:r>
              <a:rPr lang="ru-RU" sz="1200" b="1" dirty="0" smtClean="0">
                <a:solidFill>
                  <a:srgbClr val="000066"/>
                </a:solidFill>
              </a:rPr>
              <a:t> 9 </a:t>
            </a:r>
            <a:r>
              <a:rPr lang="ru-RU" sz="1200" b="1" dirty="0" err="1" smtClean="0">
                <a:solidFill>
                  <a:srgbClr val="000066"/>
                </a:solidFill>
              </a:rPr>
              <a:t>кл</a:t>
            </a:r>
            <a:r>
              <a:rPr lang="ru-RU" sz="1200" b="1" dirty="0" smtClean="0">
                <a:solidFill>
                  <a:srgbClr val="000066"/>
                </a:solidFill>
              </a:rPr>
              <a:t>. Дубровинской СОШ, совершил 1 преступление (угон мотоцикла). Уголовное дело прекращено в связи с примирением сторон. Прошел по программе «Правосудие в защиту детей» (ювенальная юстиция).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u="sng" dirty="0" smtClean="0">
                <a:solidFill>
                  <a:srgbClr val="000000"/>
                </a:solidFill>
              </a:rPr>
              <a:t>Дубровин Дмитрий 1996</a:t>
            </a:r>
            <a:r>
              <a:rPr lang="ru-RU" sz="1200" b="1" u="sng" dirty="0" smtClean="0">
                <a:solidFill>
                  <a:srgbClr val="000066"/>
                </a:solidFill>
              </a:rPr>
              <a:t> </a:t>
            </a:r>
            <a:r>
              <a:rPr lang="ru-RU" sz="1200" b="1" dirty="0" smtClean="0">
                <a:solidFill>
                  <a:srgbClr val="000066"/>
                </a:solidFill>
              </a:rPr>
              <a:t>г.р., </a:t>
            </a:r>
            <a:r>
              <a:rPr lang="ru-RU" sz="1200" b="1" dirty="0" smtClean="0">
                <a:solidFill>
                  <a:srgbClr val="002060"/>
                </a:solidFill>
              </a:rPr>
              <a:t>проживающий с. Дубровное, уч-ся 2 курса ПУ – 45, совершил преступление (кража). Уголовное дело прекращено в связи с примирением сторон.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 smtClean="0">
                <a:solidFill>
                  <a:srgbClr val="000066"/>
                </a:solidFill>
              </a:rPr>
              <a:t>- </a:t>
            </a:r>
            <a:r>
              <a:rPr lang="ru-RU" sz="1200" b="1" u="sng" dirty="0" err="1" smtClean="0">
                <a:solidFill>
                  <a:srgbClr val="000000"/>
                </a:solidFill>
              </a:rPr>
              <a:t>Марамыгин</a:t>
            </a:r>
            <a:r>
              <a:rPr lang="ru-RU" sz="1200" b="1" u="sng" dirty="0" smtClean="0">
                <a:solidFill>
                  <a:srgbClr val="000000"/>
                </a:solidFill>
              </a:rPr>
              <a:t> Сергей 1996</a:t>
            </a:r>
            <a:r>
              <a:rPr lang="ru-RU" sz="1200" b="1" dirty="0" smtClean="0">
                <a:solidFill>
                  <a:srgbClr val="000066"/>
                </a:solidFill>
              </a:rPr>
              <a:t> г.р., проживающий с. Вагай, уч-ся 1 курса ПУ-45, совершил преступление (кража киоска). Дело на рассмотрении в суде.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 smtClean="0">
                <a:solidFill>
                  <a:srgbClr val="000066"/>
                </a:solidFill>
              </a:rPr>
              <a:t> </a:t>
            </a:r>
            <a:r>
              <a:rPr lang="ru-RU" sz="1200" b="1" u="sng" dirty="0" err="1" smtClean="0">
                <a:solidFill>
                  <a:srgbClr val="000000"/>
                </a:solidFill>
              </a:rPr>
              <a:t>Саликов</a:t>
            </a:r>
            <a:r>
              <a:rPr lang="ru-RU" sz="1200" b="1" u="sng" dirty="0" smtClean="0">
                <a:solidFill>
                  <a:srgbClr val="000000"/>
                </a:solidFill>
              </a:rPr>
              <a:t> Алексей 1999 </a:t>
            </a:r>
            <a:r>
              <a:rPr lang="ru-RU" sz="1200" b="1" dirty="0" smtClean="0">
                <a:solidFill>
                  <a:srgbClr val="000066"/>
                </a:solidFill>
              </a:rPr>
              <a:t>г.р., пос. Заречный, уч-ся 8 класса Зареченской СОШ, совершил преступление (изнасилование). Дело на рассмотрении в суде.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u="sng" dirty="0" smtClean="0">
                <a:solidFill>
                  <a:schemeClr val="tx1"/>
                </a:solidFill>
              </a:rPr>
              <a:t>Летов Евгений Сергеевич 1997 г.р</a:t>
            </a:r>
            <a:r>
              <a:rPr lang="ru-RU" sz="1200" b="1" dirty="0" smtClean="0">
                <a:solidFill>
                  <a:schemeClr val="tx1"/>
                </a:solidFill>
              </a:rPr>
              <a:t>., </a:t>
            </a:r>
            <a:r>
              <a:rPr lang="ru-RU" sz="1200" b="1" dirty="0" smtClean="0">
                <a:solidFill>
                  <a:srgbClr val="002060"/>
                </a:solidFill>
              </a:rPr>
              <a:t>д. </a:t>
            </a:r>
            <a:r>
              <a:rPr lang="ru-RU" sz="1200" b="1" dirty="0" err="1" smtClean="0">
                <a:solidFill>
                  <a:srgbClr val="002060"/>
                </a:solidFill>
              </a:rPr>
              <a:t>Трушникова</a:t>
            </a:r>
            <a:r>
              <a:rPr lang="ru-RU" sz="1200" b="1" dirty="0" smtClean="0">
                <a:solidFill>
                  <a:srgbClr val="002060"/>
                </a:solidFill>
              </a:rPr>
              <a:t>, ул. </a:t>
            </a:r>
            <a:r>
              <a:rPr lang="ru-RU" sz="1200" b="1" dirty="0" err="1" smtClean="0">
                <a:solidFill>
                  <a:srgbClr val="002060"/>
                </a:solidFill>
              </a:rPr>
              <a:t>Трушниковская</a:t>
            </a:r>
            <a:r>
              <a:rPr lang="ru-RU" sz="1200" b="1" dirty="0" smtClean="0">
                <a:solidFill>
                  <a:srgbClr val="002060"/>
                </a:solidFill>
              </a:rPr>
              <a:t> д. 14, уч-ся 1 курса ПУ-45, совершил преступление  (кража автозапчастей).</a:t>
            </a:r>
          </a:p>
          <a:p>
            <a:pPr eaLnBrk="1" hangingPunct="1">
              <a:lnSpc>
                <a:spcPct val="80000"/>
              </a:lnSpc>
            </a:pPr>
            <a:endParaRPr lang="ru-RU" sz="1200" b="1" dirty="0" smtClean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33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16557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dirty="0" smtClean="0"/>
              <a:t>ИТОГО</a:t>
            </a:r>
            <a:endParaRPr lang="ru-RU" dirty="0"/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381000" y="476672"/>
            <a:ext cx="8229600" cy="5847928"/>
          </a:xfrm>
        </p:spPr>
        <p:txBody>
          <a:bodyPr/>
          <a:lstStyle/>
          <a:p>
            <a:r>
              <a:rPr lang="ru-RU" sz="1400" b="1" dirty="0" smtClean="0"/>
              <a:t>В отношении 5 несовершеннолетних, совершивших первичные преступления, в рамках технологии «Социальное сопровождение н\л на стадии досудебного, судебного расследования» (ювенальная юстиция) уголовные дела прекращены в связи с примирением сторон.</a:t>
            </a:r>
          </a:p>
          <a:p>
            <a:endParaRPr lang="ru-RU" sz="1400" b="1" dirty="0" smtClean="0"/>
          </a:p>
          <a:p>
            <a:r>
              <a:rPr lang="ru-RU" sz="1400" b="1" dirty="0" smtClean="0"/>
              <a:t>В производстве в отделении полиции находятся на доследовании 4 уголовных дел в отношении 5 несовершеннолетних:</a:t>
            </a:r>
          </a:p>
          <a:p>
            <a:pPr>
              <a:buFontTx/>
              <a:buChar char="-"/>
            </a:pPr>
            <a:r>
              <a:rPr lang="ru-RU" sz="1400" b="1" dirty="0" smtClean="0"/>
              <a:t>Григорян Роксана, уч-ся ПУ - 45, совершила кражу велосипеда.</a:t>
            </a:r>
          </a:p>
          <a:p>
            <a:pPr>
              <a:buFontTx/>
              <a:buChar char="-"/>
            </a:pPr>
            <a:r>
              <a:rPr lang="ru-RU" sz="1400" b="1" dirty="0" smtClean="0"/>
              <a:t>Южаков Артем, уч-ся ЗСКШИ, кража в магазине.</a:t>
            </a:r>
          </a:p>
          <a:p>
            <a:pPr>
              <a:buFontTx/>
              <a:buChar char="-"/>
            </a:pPr>
            <a:r>
              <a:rPr lang="ru-RU" sz="1400" b="1" dirty="0" err="1" smtClean="0"/>
              <a:t>Притужалов</a:t>
            </a:r>
            <a:r>
              <a:rPr lang="ru-RU" sz="1400" b="1" dirty="0" smtClean="0"/>
              <a:t> Николай, уч-ся Вагайской СОШ, кража зерна.</a:t>
            </a:r>
          </a:p>
          <a:p>
            <a:pPr>
              <a:buFontTx/>
              <a:buChar char="-"/>
            </a:pPr>
            <a:r>
              <a:rPr lang="ru-RU" sz="1400" b="1" dirty="0" err="1" smtClean="0"/>
              <a:t>Траевский</a:t>
            </a:r>
            <a:r>
              <a:rPr lang="ru-RU" sz="1400" b="1" dirty="0" smtClean="0"/>
              <a:t> Николай, уч-ся Вагайской СОШ, кража зерна.</a:t>
            </a:r>
          </a:p>
          <a:p>
            <a:pPr>
              <a:buFontTx/>
              <a:buChar char="-"/>
            </a:pPr>
            <a:r>
              <a:rPr lang="ru-RU" sz="1400" b="1" dirty="0" err="1" smtClean="0"/>
              <a:t>Гилев</a:t>
            </a:r>
            <a:r>
              <a:rPr lang="ru-RU" sz="1400" b="1" dirty="0" smtClean="0"/>
              <a:t> Иван, уч-ся ПУ-45, угон мотоцикла.</a:t>
            </a:r>
          </a:p>
          <a:p>
            <a:pPr>
              <a:buFontTx/>
              <a:buChar char="-"/>
            </a:pPr>
            <a:endParaRPr lang="ru-RU" sz="1200" b="1" dirty="0" smtClean="0"/>
          </a:p>
          <a:p>
            <a:pPr>
              <a:buFontTx/>
              <a:buChar char="-"/>
            </a:pPr>
            <a:r>
              <a:rPr lang="ru-RU" sz="1600" b="1" dirty="0" smtClean="0"/>
              <a:t>ИТОГО к концу 2013 года прогноз 16 несовершеннолетних,16 преступлений (2012 – 10 н\л, 17 преступлений).</a:t>
            </a:r>
          </a:p>
        </p:txBody>
      </p:sp>
    </p:spTree>
    <p:extLst>
      <p:ext uri="{BB962C8B-B14F-4D97-AF65-F5344CB8AC3E}">
        <p14:creationId xmlns:p14="http://schemas.microsoft.com/office/powerpoint/2010/main" val="342196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672"/>
            <a:ext cx="8229600" cy="5616624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600" b="1" u="sng" dirty="0" smtClean="0">
                <a:solidFill>
                  <a:srgbClr val="660066"/>
                </a:solidFill>
              </a:rPr>
              <a:t>Занятость несовершеннолетних совершивших преступления в 2013 году</a:t>
            </a:r>
          </a:p>
          <a:p>
            <a:pPr eaLnBrk="1" hangingPunct="1"/>
            <a:r>
              <a:rPr lang="ru-RU" sz="2200" b="1" u="sng" dirty="0" smtClean="0">
                <a:solidFill>
                  <a:srgbClr val="6600CC"/>
                </a:solidFill>
              </a:rPr>
              <a:t>- 3 несовершеннолетний -  учащийся</a:t>
            </a:r>
            <a:r>
              <a:rPr lang="ru-RU" sz="2600" b="1" u="sng" dirty="0" smtClean="0">
                <a:solidFill>
                  <a:srgbClr val="6600CC"/>
                </a:solidFill>
              </a:rPr>
              <a:t> СОШ;</a:t>
            </a:r>
          </a:p>
          <a:p>
            <a:pPr eaLnBrk="1" hangingPunct="1"/>
            <a:r>
              <a:rPr lang="ru-RU" sz="2000" b="1" u="sng" dirty="0" err="1" smtClean="0">
                <a:solidFill>
                  <a:srgbClr val="6600CC"/>
                </a:solidFill>
              </a:rPr>
              <a:t>Осиновская</a:t>
            </a:r>
            <a:r>
              <a:rPr lang="ru-RU" sz="2000" b="1" u="sng" dirty="0" smtClean="0">
                <a:solidFill>
                  <a:srgbClr val="6600CC"/>
                </a:solidFill>
              </a:rPr>
              <a:t>, Зареченская, Дубровинская. На расследовании 2 уч-ся Вагайской СОШ, 1 уч-ся ЗСКШИ. 2012 год- 1 учащийся.</a:t>
            </a:r>
          </a:p>
          <a:p>
            <a:pPr eaLnBrk="1" hangingPunct="1"/>
            <a:r>
              <a:rPr lang="ru-RU" sz="2000" b="1" u="sng" dirty="0" smtClean="0">
                <a:solidFill>
                  <a:srgbClr val="6600CC"/>
                </a:solidFill>
              </a:rPr>
              <a:t>2 уч-ся ЗСКШИ уже поставлены на учет за употребление наркотических веществ (марихуана), антиобщественное деяние (совершение преступления до возраста 14 лет).</a:t>
            </a:r>
          </a:p>
          <a:p>
            <a:pPr eaLnBrk="1" hangingPunct="1"/>
            <a:r>
              <a:rPr lang="ru-RU" sz="2200" b="1" dirty="0" smtClean="0">
                <a:solidFill>
                  <a:srgbClr val="6600CC"/>
                </a:solidFill>
              </a:rPr>
              <a:t>- 7 подростков -  учащиеся ПУ – 45;</a:t>
            </a:r>
          </a:p>
          <a:p>
            <a:pPr eaLnBrk="1" hangingPunct="1">
              <a:buFont typeface="Wingdings" pitchFamily="2" charset="2"/>
              <a:buNone/>
            </a:pPr>
            <a:endParaRPr lang="ru-RU" sz="2200" b="1" dirty="0" smtClean="0">
              <a:solidFill>
                <a:srgbClr val="6600CC"/>
              </a:solidFill>
            </a:endParaRPr>
          </a:p>
          <a:p>
            <a:pPr eaLnBrk="1" hangingPunct="1"/>
            <a:r>
              <a:rPr lang="ru-RU" sz="2200" b="1" dirty="0" smtClean="0">
                <a:solidFill>
                  <a:srgbClr val="6600CC"/>
                </a:solidFill>
              </a:rPr>
              <a:t>- 1 несовершеннолетний – не занят;</a:t>
            </a:r>
          </a:p>
          <a:p>
            <a:pPr eaLnBrk="1" hangingPunct="1"/>
            <a:endParaRPr lang="ru-RU" sz="2200" b="1" dirty="0" smtClean="0">
              <a:solidFill>
                <a:srgbClr val="6600CC"/>
              </a:solidFill>
            </a:endParaRPr>
          </a:p>
          <a:p>
            <a:pPr eaLnBrk="1" hangingPunct="1"/>
            <a:endParaRPr lang="ru-RU" sz="2200" b="1" dirty="0" smtClean="0">
              <a:solidFill>
                <a:srgbClr val="6600CC"/>
              </a:solidFill>
            </a:endParaRPr>
          </a:p>
          <a:p>
            <a:pPr eaLnBrk="1" hangingPunct="1"/>
            <a:endParaRPr lang="ru-RU" sz="2200" b="1" dirty="0" smtClean="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7010400" cy="609600"/>
          </a:xfrm>
        </p:spPr>
        <p:txBody>
          <a:bodyPr/>
          <a:lstStyle/>
          <a:p>
            <a:pPr algn="ctr" eaLnBrk="1" hangingPunct="1"/>
            <a:r>
              <a:rPr lang="ru-RU" sz="1800" b="1" u="sng" dirty="0" smtClean="0">
                <a:solidFill>
                  <a:srgbClr val="FF0000"/>
                </a:solidFill>
              </a:rPr>
              <a:t>Преступления, совершенные в отношении несовершеннолетних за 10 месяцев 2013 года</a:t>
            </a:r>
            <a:r>
              <a:rPr lang="ru-RU" sz="3000" b="1" u="sng" dirty="0" smtClean="0">
                <a:solidFill>
                  <a:srgbClr val="FF0000"/>
                </a:solidFill>
              </a:rPr>
              <a:t/>
            </a:r>
            <a:br>
              <a:rPr lang="ru-RU" sz="3000" b="1" u="sng" dirty="0" smtClean="0">
                <a:solidFill>
                  <a:srgbClr val="FF0000"/>
                </a:solidFill>
              </a:rPr>
            </a:br>
            <a:endParaRPr lang="ru-RU" sz="3000" b="1" u="sng" dirty="0" smtClean="0">
              <a:solidFill>
                <a:srgbClr val="FF00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385175" cy="5413375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1700" dirty="0" smtClean="0">
                <a:solidFill>
                  <a:srgbClr val="000099"/>
                </a:solidFill>
              </a:rPr>
              <a:t>Всего совершено 18 преступлений в отношении  13 детей (2012 год 19 преступлений по ст. 116, пострадало 29 детей):</a:t>
            </a:r>
          </a:p>
          <a:p>
            <a:pPr algn="just" eaLnBrk="1" hangingPunct="1">
              <a:defRPr/>
            </a:pPr>
            <a:r>
              <a:rPr lang="ru-RU" sz="1700" dirty="0" smtClean="0">
                <a:solidFill>
                  <a:srgbClr val="000099"/>
                </a:solidFill>
              </a:rPr>
              <a:t>- по ст. 116 (нанесение побоев), пострадало 11 детей (16 преступлений). По отношению к  1 ребенку совершено 3 преступления.  Из них 11 детей учащиеся ОУ.</a:t>
            </a:r>
          </a:p>
          <a:p>
            <a:pPr algn="just" eaLnBrk="1" hangingPunct="1">
              <a:defRPr/>
            </a:pPr>
            <a:r>
              <a:rPr lang="ru-RU" sz="1700" dirty="0" smtClean="0">
                <a:solidFill>
                  <a:srgbClr val="000099"/>
                </a:solidFill>
              </a:rPr>
              <a:t> - По ст. 156 (жестокое обращение) совершено 1 преступление,  пострадал 1 ребенок, учащийся школы.</a:t>
            </a:r>
          </a:p>
          <a:p>
            <a:pPr algn="just" eaLnBrk="1" hangingPunct="1">
              <a:defRPr/>
            </a:pPr>
            <a:r>
              <a:rPr lang="ru-RU" sz="1700" dirty="0" smtClean="0">
                <a:solidFill>
                  <a:srgbClr val="000099"/>
                </a:solidFill>
              </a:rPr>
              <a:t>- По ст. 131 (изнасилование) совершено 1 преступление, пострадал </a:t>
            </a:r>
            <a:r>
              <a:rPr lang="ru-RU" sz="1700" dirty="0">
                <a:solidFill>
                  <a:srgbClr val="000099"/>
                </a:solidFill>
              </a:rPr>
              <a:t>1 ребенок, учащийся </a:t>
            </a:r>
            <a:r>
              <a:rPr lang="ru-RU" sz="1700" dirty="0" smtClean="0">
                <a:solidFill>
                  <a:srgbClr val="000099"/>
                </a:solidFill>
              </a:rPr>
              <a:t>школы.</a:t>
            </a:r>
          </a:p>
          <a:p>
            <a:pPr algn="just" eaLnBrk="1" hangingPunct="1">
              <a:defRPr/>
            </a:pPr>
            <a:r>
              <a:rPr lang="ru-RU" sz="1700" dirty="0" smtClean="0">
                <a:solidFill>
                  <a:srgbClr val="000099"/>
                </a:solidFill>
              </a:rPr>
              <a:t>4 преступления совершено родителями по отношению  к своим 4 детям (2012 год 12 преступлений, 22 ребенка);</a:t>
            </a:r>
          </a:p>
          <a:p>
            <a:pPr algn="just" eaLnBrk="1" hangingPunct="1">
              <a:defRPr/>
            </a:pPr>
            <a:r>
              <a:rPr lang="ru-RU" sz="1700" dirty="0" smtClean="0">
                <a:solidFill>
                  <a:srgbClr val="000099"/>
                </a:solidFill>
              </a:rPr>
              <a:t>2 пострадавших ребенка поставлены в банк данных для организации профилактической работы с семьей.</a:t>
            </a:r>
          </a:p>
          <a:p>
            <a:pPr algn="just" eaLnBrk="1" hangingPunct="1">
              <a:defRPr/>
            </a:pPr>
            <a:r>
              <a:rPr lang="ru-RU" sz="1700" dirty="0" smtClean="0">
                <a:solidFill>
                  <a:srgbClr val="000099"/>
                </a:solidFill>
              </a:rPr>
              <a:t>Пострадавшие дети учащиеся </a:t>
            </a:r>
            <a:r>
              <a:rPr lang="ru-RU" sz="1700" dirty="0" err="1" smtClean="0">
                <a:solidFill>
                  <a:srgbClr val="000099"/>
                </a:solidFill>
              </a:rPr>
              <a:t>Осиновской</a:t>
            </a:r>
            <a:r>
              <a:rPr lang="ru-RU" sz="1700" dirty="0" smtClean="0">
                <a:solidFill>
                  <a:srgbClr val="000099"/>
                </a:solidFill>
              </a:rPr>
              <a:t> (3 эпизода 1 ребенок), Шишкинская (2 ребенка), </a:t>
            </a:r>
            <a:r>
              <a:rPr lang="ru-RU" sz="1700" dirty="0" err="1" smtClean="0">
                <a:solidFill>
                  <a:srgbClr val="000099"/>
                </a:solidFill>
              </a:rPr>
              <a:t>Вагайская</a:t>
            </a:r>
            <a:r>
              <a:rPr lang="ru-RU" sz="1700" dirty="0" smtClean="0">
                <a:solidFill>
                  <a:srgbClr val="000099"/>
                </a:solidFill>
              </a:rPr>
              <a:t> школа (4 эпизода 2 ребенка побои, 1 ребенок изнасилование), </a:t>
            </a:r>
            <a:r>
              <a:rPr lang="ru-RU" sz="1700" dirty="0" err="1" smtClean="0">
                <a:solidFill>
                  <a:srgbClr val="000099"/>
                </a:solidFill>
              </a:rPr>
              <a:t>Юрминская</a:t>
            </a:r>
            <a:r>
              <a:rPr lang="ru-RU" sz="1700" dirty="0" smtClean="0">
                <a:solidFill>
                  <a:srgbClr val="000099"/>
                </a:solidFill>
              </a:rPr>
              <a:t> (1 ребенок жестокое обращение, 1 ребенок побои), Казанская,  </a:t>
            </a:r>
          </a:p>
          <a:p>
            <a:pPr algn="just" eaLnBrk="1" hangingPunct="1">
              <a:defRPr/>
            </a:pPr>
            <a:r>
              <a:rPr lang="ru-RU" sz="1600" dirty="0" smtClean="0">
                <a:solidFill>
                  <a:srgbClr val="000099"/>
                </a:solidFill>
              </a:rPr>
              <a:t>В 2011году фактов жестокого обращения не зафиксировано.</a:t>
            </a:r>
          </a:p>
          <a:p>
            <a:pPr algn="just" eaLnBrk="1" hangingPunct="1">
              <a:defRPr/>
            </a:pPr>
            <a:r>
              <a:rPr lang="ru-RU" sz="1600" dirty="0" smtClean="0">
                <a:solidFill>
                  <a:srgbClr val="000099"/>
                </a:solidFill>
              </a:rPr>
              <a:t>В 2012 фактов жестокого обращения не зафиксировано.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sz="1700" dirty="0" smtClean="0"/>
          </a:p>
          <a:p>
            <a:pPr eaLnBrk="1" hangingPunct="1">
              <a:defRPr/>
            </a:pPr>
            <a:endParaRPr lang="ru-RU" sz="1700" dirty="0" smtClean="0"/>
          </a:p>
          <a:p>
            <a:pPr eaLnBrk="1" hangingPunct="1">
              <a:defRPr/>
            </a:pPr>
            <a:endParaRPr lang="ru-RU" sz="1700" dirty="0" smtClean="0"/>
          </a:p>
        </p:txBody>
      </p:sp>
    </p:spTree>
    <p:extLst>
      <p:ext uri="{BB962C8B-B14F-4D97-AF65-F5344CB8AC3E}">
        <p14:creationId xmlns:p14="http://schemas.microsoft.com/office/powerpoint/2010/main" val="1521101951"/>
      </p:ext>
    </p:extLst>
  </p:cSld>
  <p:clrMapOvr>
    <a:masterClrMapping/>
  </p:clrMapOvr>
  <p:transition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79641"/>
          </a:xfrm>
        </p:spPr>
        <p:txBody>
          <a:bodyPr/>
          <a:lstStyle/>
          <a:p>
            <a:pPr lvl="0" algn="ctr" eaLnBrk="1" hangingPunct="1">
              <a:lnSpc>
                <a:spcPct val="90000"/>
              </a:lnSpc>
              <a:buNone/>
            </a:pPr>
            <a:r>
              <a:rPr lang="ru-RU" sz="2200" b="1" u="sng" dirty="0">
                <a:solidFill>
                  <a:srgbClr val="000099"/>
                </a:solidFill>
              </a:rPr>
              <a:t>Суициды и суицидальные попытки совершенные детьми в 2013 году</a:t>
            </a:r>
          </a:p>
          <a:p>
            <a:pPr lvl="0" algn="ctr" eaLnBrk="1" hangingPunct="1">
              <a:lnSpc>
                <a:spcPct val="90000"/>
              </a:lnSpc>
              <a:buNone/>
            </a:pPr>
            <a:endParaRPr lang="ru-RU" sz="2200" b="1" u="sng" dirty="0">
              <a:solidFill>
                <a:srgbClr val="000099"/>
              </a:solidFill>
            </a:endParaRPr>
          </a:p>
          <a:p>
            <a:pPr lvl="0" algn="ctr" eaLnBrk="1" hangingPunct="1">
              <a:lnSpc>
                <a:spcPct val="90000"/>
              </a:lnSpc>
            </a:pPr>
            <a:r>
              <a:rPr lang="ru-RU" sz="2000" b="1" dirty="0">
                <a:solidFill>
                  <a:srgbClr val="000099"/>
                </a:solidFill>
              </a:rPr>
              <a:t>- В 2013 году  фактов совершения суицидов не зафиксировано. В 2012 году в Вагайском районе совершены суициды 3 детьми в возрасте от 15 до 18 лет. Все погибшие дети были учащимися ОУ. </a:t>
            </a:r>
          </a:p>
          <a:p>
            <a:pPr lvl="0" algn="ctr" eaLnBrk="1" hangingPunct="1">
              <a:lnSpc>
                <a:spcPct val="90000"/>
              </a:lnSpc>
            </a:pPr>
            <a:endParaRPr lang="ru-RU" sz="2000" b="1" dirty="0">
              <a:solidFill>
                <a:srgbClr val="000099"/>
              </a:solidFill>
            </a:endParaRPr>
          </a:p>
          <a:p>
            <a:pPr lvl="0" algn="ctr" eaLnBrk="1" hangingPunct="1">
              <a:lnSpc>
                <a:spcPct val="90000"/>
              </a:lnSpc>
            </a:pPr>
            <a:r>
              <a:rPr lang="ru-RU" sz="2000" b="1" dirty="0">
                <a:solidFill>
                  <a:srgbClr val="000099"/>
                </a:solidFill>
              </a:rPr>
              <a:t>В 2013 году совершено 3 попытки совершения суицида (2012 1 попытка).</a:t>
            </a:r>
          </a:p>
          <a:p>
            <a:pPr lvl="0" algn="ctr" eaLnBrk="1" hangingPunct="1">
              <a:lnSpc>
                <a:spcPct val="90000"/>
              </a:lnSpc>
            </a:pPr>
            <a:r>
              <a:rPr lang="ru-RU" sz="2000" b="1" dirty="0">
                <a:solidFill>
                  <a:srgbClr val="000099"/>
                </a:solidFill>
              </a:rPr>
              <a:t>Все 3 учащиеся общеобразовательных учреждений:</a:t>
            </a:r>
          </a:p>
          <a:p>
            <a:pPr lvl="0" algn="ctr" eaLnBrk="1" hangingPunct="1">
              <a:lnSpc>
                <a:spcPct val="90000"/>
              </a:lnSpc>
              <a:buFontTx/>
              <a:buChar char="-"/>
            </a:pPr>
            <a:r>
              <a:rPr lang="ru-RU" sz="2000" b="1" dirty="0" err="1">
                <a:solidFill>
                  <a:srgbClr val="000099"/>
                </a:solidFill>
              </a:rPr>
              <a:t>Вагайская</a:t>
            </a:r>
            <a:r>
              <a:rPr lang="ru-RU" sz="2000" b="1" dirty="0">
                <a:solidFill>
                  <a:srgbClr val="000099"/>
                </a:solidFill>
              </a:rPr>
              <a:t> СОШ;</a:t>
            </a:r>
          </a:p>
          <a:p>
            <a:pPr lvl="0" algn="ctr" eaLnBrk="1" hangingPunct="1">
              <a:lnSpc>
                <a:spcPct val="90000"/>
              </a:lnSpc>
              <a:buFontTx/>
              <a:buChar char="-"/>
            </a:pPr>
            <a:r>
              <a:rPr lang="ru-RU" sz="2000" b="1" dirty="0" err="1">
                <a:solidFill>
                  <a:srgbClr val="000099"/>
                </a:solidFill>
              </a:rPr>
              <a:t>Птицкая</a:t>
            </a:r>
            <a:r>
              <a:rPr lang="ru-RU" sz="2000" b="1" dirty="0">
                <a:solidFill>
                  <a:srgbClr val="000099"/>
                </a:solidFill>
              </a:rPr>
              <a:t> СОШ;</a:t>
            </a:r>
          </a:p>
          <a:p>
            <a:pPr lvl="0" algn="ctr" eaLnBrk="1" hangingPunct="1">
              <a:lnSpc>
                <a:spcPct val="90000"/>
              </a:lnSpc>
              <a:buFontTx/>
              <a:buChar char="-"/>
            </a:pPr>
            <a:r>
              <a:rPr lang="ru-RU" sz="2000" b="1" dirty="0">
                <a:solidFill>
                  <a:srgbClr val="000099"/>
                </a:solidFill>
              </a:rPr>
              <a:t>Казанская СОШ.</a:t>
            </a:r>
            <a:endParaRPr lang="ru-RU" sz="2400" b="1" dirty="0">
              <a:solidFill>
                <a:srgbClr val="000099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3996100"/>
      </p:ext>
    </p:extLst>
  </p:cSld>
  <p:clrMapOvr>
    <a:masterClrMapping/>
  </p:clrMapOvr>
  <p:transition>
    <p:check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735012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u="sng" dirty="0" smtClean="0">
                <a:solidFill>
                  <a:srgbClr val="000066"/>
                </a:solidFill>
              </a:rPr>
              <a:t>Организация работы с Банком данных «группы особого внимания</a:t>
            </a:r>
            <a:r>
              <a:rPr lang="ru-RU" sz="2400" dirty="0" smtClean="0">
                <a:solidFill>
                  <a:srgbClr val="000066"/>
                </a:solidFill>
              </a:rPr>
              <a:t>»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218113"/>
          </a:xfrm>
        </p:spPr>
        <p:txBody>
          <a:bodyPr/>
          <a:lstStyle/>
          <a:p>
            <a:pPr eaLnBrk="1" hangingPunct="1">
              <a:defRPr/>
            </a:pPr>
            <a:r>
              <a:rPr lang="ru-RU" sz="1400" b="1" dirty="0" smtClean="0">
                <a:solidFill>
                  <a:srgbClr val="FF0000"/>
                </a:solidFill>
              </a:rPr>
              <a:t>Банк данных на территории Тюменской области, Вагайского района функционирует с 2002 года. Его задачей является:</a:t>
            </a:r>
          </a:p>
          <a:p>
            <a:pPr eaLnBrk="1" hangingPunct="1">
              <a:buFontTx/>
              <a:buNone/>
              <a:defRPr/>
            </a:pPr>
            <a:r>
              <a:rPr lang="ru-RU" sz="1400" b="1" dirty="0" smtClean="0">
                <a:solidFill>
                  <a:srgbClr val="FF0000"/>
                </a:solidFill>
              </a:rPr>
              <a:t>      - выявление причин и условий, способствующих возникновению фактов семейного неблагополучия, и определение комплекса мероприятий по их устранению;</a:t>
            </a:r>
          </a:p>
          <a:p>
            <a:pPr eaLnBrk="1" hangingPunct="1">
              <a:buFontTx/>
              <a:buNone/>
              <a:defRPr/>
            </a:pPr>
            <a:r>
              <a:rPr lang="ru-RU" sz="1400" b="1" dirty="0" smtClean="0">
                <a:solidFill>
                  <a:srgbClr val="FF0000"/>
                </a:solidFill>
              </a:rPr>
              <a:t>     - создание системы оперативного реагирования и взаимодействия субъектов системы профилактики</a:t>
            </a:r>
            <a:r>
              <a:rPr lang="ru-RU" sz="1400" b="1" dirty="0" smtClean="0">
                <a:solidFill>
                  <a:srgbClr val="6600CC"/>
                </a:solidFill>
              </a:rPr>
              <a:t>.</a:t>
            </a:r>
          </a:p>
          <a:p>
            <a:pPr eaLnBrk="1" hangingPunct="1">
              <a:defRPr/>
            </a:pPr>
            <a:r>
              <a:rPr lang="ru-RU" sz="1400" b="1" dirty="0" smtClean="0">
                <a:solidFill>
                  <a:srgbClr val="6600CC"/>
                </a:solidFill>
              </a:rPr>
              <a:t>На сегодняшний день в областном банке состоит 177 детей:</a:t>
            </a:r>
          </a:p>
          <a:p>
            <a:pPr eaLnBrk="1" hangingPunct="1">
              <a:buFontTx/>
              <a:buChar char="-"/>
              <a:defRPr/>
            </a:pPr>
            <a:r>
              <a:rPr lang="ru-RU" sz="1400" b="1" dirty="0" smtClean="0"/>
              <a:t>54 ребенка «группы особого внимания», </a:t>
            </a:r>
          </a:p>
          <a:p>
            <a:pPr eaLnBrk="1" hangingPunct="1">
              <a:buFontTx/>
              <a:buChar char="-"/>
              <a:defRPr/>
            </a:pPr>
            <a:r>
              <a:rPr lang="ru-RU" sz="1400" b="1" dirty="0" smtClean="0"/>
              <a:t>123 дети, проживающие в замещающих семьях.</a:t>
            </a:r>
          </a:p>
          <a:p>
            <a:pPr eaLnBrk="1" hangingPunct="1">
              <a:buFontTx/>
              <a:buChar char="-"/>
              <a:defRPr/>
            </a:pPr>
            <a:r>
              <a:rPr lang="ru-RU" sz="1400" b="1" dirty="0" smtClean="0"/>
              <a:t>Из них, 121 ребенок, направлены для организации профилактической работы в органы образования: </a:t>
            </a:r>
          </a:p>
          <a:p>
            <a:pPr eaLnBrk="1" hangingPunct="1">
              <a:buFontTx/>
              <a:buChar char="-"/>
              <a:defRPr/>
            </a:pPr>
            <a:r>
              <a:rPr lang="ru-RU" sz="1400" b="1" dirty="0" smtClean="0"/>
              <a:t>30 детей «группы особого внимания», </a:t>
            </a:r>
          </a:p>
          <a:p>
            <a:pPr eaLnBrk="1" hangingPunct="1">
              <a:buFontTx/>
              <a:buChar char="-"/>
              <a:defRPr/>
            </a:pPr>
            <a:r>
              <a:rPr lang="ru-RU" sz="1400" b="1" dirty="0" smtClean="0"/>
              <a:t>91 опекаемый. </a:t>
            </a:r>
          </a:p>
          <a:p>
            <a:pPr eaLnBrk="1" hangingPunct="1">
              <a:buFontTx/>
              <a:buNone/>
              <a:defRPr/>
            </a:pPr>
            <a:r>
              <a:rPr lang="ru-RU" sz="1600" dirty="0" smtClean="0">
                <a:solidFill>
                  <a:srgbClr val="0000FF"/>
                </a:solidFill>
              </a:rPr>
              <a:t>Установлен график предоставления отчетности о работе с детьми и семьями данной категории ежемесячно до 15 числа. </a:t>
            </a:r>
          </a:p>
          <a:p>
            <a:pPr eaLnBrk="1" hangingPunct="1">
              <a:defRPr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 Организована работа по </a:t>
            </a:r>
            <a:r>
              <a:rPr lang="ru-RU" sz="1600" b="1" dirty="0" err="1" smtClean="0">
                <a:solidFill>
                  <a:schemeClr val="bg2">
                    <a:lumMod val="25000"/>
                  </a:schemeClr>
                </a:solidFill>
              </a:rPr>
              <a:t>внутришкольному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 учету детей. Сформирован единый список детей, состоящих на ВШУ. Данный список ежемесячно пересматривается и уточняется совместно с ведомствами ПДН, УСЗН. Всего на 1.11.2013 год 105 учащихся состоят на ВШУ.</a:t>
            </a:r>
          </a:p>
          <a:p>
            <a:pPr eaLnBrk="1" hangingPunct="1">
              <a:buFontTx/>
              <a:buNone/>
              <a:defRPr/>
            </a:pPr>
            <a:endParaRPr lang="ru-RU" sz="16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396468"/>
      </p:ext>
    </p:extLst>
  </p:cSld>
  <p:clrMapOvr>
    <a:masterClrMapping/>
  </p:clrMapOvr>
  <p:transition>
    <p:checker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6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Эхо">
  <a:themeElements>
    <a:clrScheme name="Эхо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Эх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Эхо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хо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хо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хо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325</TotalTime>
  <Words>3788</Words>
  <Application>Microsoft Office PowerPoint</Application>
  <PresentationFormat>Экран (4:3)</PresentationFormat>
  <Paragraphs>369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32</vt:i4>
      </vt:variant>
    </vt:vector>
  </HeadingPairs>
  <TitlesOfParts>
    <vt:vector size="45" baseType="lpstr">
      <vt:lpstr>NewsPrint</vt:lpstr>
      <vt:lpstr>Волна</vt:lpstr>
      <vt:lpstr>1_Волна</vt:lpstr>
      <vt:lpstr>Эхо</vt:lpstr>
      <vt:lpstr>Шары</vt:lpstr>
      <vt:lpstr>1_Шары</vt:lpstr>
      <vt:lpstr>2_Волна</vt:lpstr>
      <vt:lpstr>3_Волна</vt:lpstr>
      <vt:lpstr>4_Волна</vt:lpstr>
      <vt:lpstr>5_Волна</vt:lpstr>
      <vt:lpstr>6_Волна</vt:lpstr>
      <vt:lpstr>1_NewsPrint</vt:lpstr>
      <vt:lpstr>2_NewsPrint</vt:lpstr>
      <vt:lpstr>        «Организация социально – педагогической деятельности в общеобразовательных учреждениях. Организация профилактической работы с неблагополучными семьями, детьми «группы особого внимания», «группы социального риска». Алгоритмы действий.   </vt:lpstr>
      <vt:lpstr>Презентация PowerPoint</vt:lpstr>
      <vt:lpstr>Презентация PowerPoint</vt:lpstr>
      <vt:lpstr>Преступления совершенные несовершеннолетними, проживающие на территории Вагайского района в 2013 году</vt:lpstr>
      <vt:lpstr>ИТОГО</vt:lpstr>
      <vt:lpstr>Презентация PowerPoint</vt:lpstr>
      <vt:lpstr>Преступления, совершенные в отношении несовершеннолетних за 10 месяцев 2013 года </vt:lpstr>
      <vt:lpstr>Презентация PowerPoint</vt:lpstr>
      <vt:lpstr>Организация работы с Банком данных «группы особого внимания»</vt:lpstr>
      <vt:lpstr>Организация профилактической работы с неблагополучными семьями, детьми «группы особого внимания», «группы социального риска». Алгоритмы действий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Организация социально – педагогической деятельности в общеобразовательных учреждениях Примерный перечень документации социального педагога образовательного учреждения</vt:lpstr>
      <vt:lpstr>Презентация PowerPoint</vt:lpstr>
      <vt:lpstr>Презентация PowerPoint</vt:lpstr>
      <vt:lpstr>Презентация PowerPoint</vt:lpstr>
      <vt:lpstr>Документация для постановки на ВШУ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«Организация работы с неблагополучными семьями, детьми «группы риска», «группы особого внимания». Межведомственное взаимодействие».</dc:title>
  <cp:lastModifiedBy>Чусовитина</cp:lastModifiedBy>
  <cp:revision>30</cp:revision>
  <cp:lastPrinted>2013-11-15T04:15:15Z</cp:lastPrinted>
  <dcterms:modified xsi:type="dcterms:W3CDTF">2013-11-15T04:15:19Z</dcterms:modified>
</cp:coreProperties>
</file>